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95" r:id="rId2"/>
    <p:sldId id="334" r:id="rId3"/>
    <p:sldId id="337" r:id="rId4"/>
    <p:sldId id="309" r:id="rId5"/>
    <p:sldId id="298" r:id="rId6"/>
    <p:sldId id="318" r:id="rId7"/>
    <p:sldId id="301" r:id="rId8"/>
    <p:sldId id="302" r:id="rId9"/>
    <p:sldId id="336" r:id="rId10"/>
    <p:sldId id="335" r:id="rId11"/>
    <p:sldId id="306" r:id="rId12"/>
    <p:sldId id="307" r:id="rId13"/>
    <p:sldId id="321" r:id="rId14"/>
    <p:sldId id="320" r:id="rId15"/>
    <p:sldId id="325" r:id="rId16"/>
    <p:sldId id="332" r:id="rId17"/>
    <p:sldId id="331" r:id="rId18"/>
    <p:sldId id="339" r:id="rId19"/>
    <p:sldId id="340" r:id="rId20"/>
    <p:sldId id="338" r:id="rId21"/>
    <p:sldId id="333" r:id="rId22"/>
    <p:sldId id="328" r:id="rId23"/>
    <p:sldId id="342" r:id="rId24"/>
    <p:sldId id="308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9999FF"/>
    <a:srgbClr val="66FF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300" autoAdjust="0"/>
  </p:normalViewPr>
  <p:slideViewPr>
    <p:cSldViewPr snapToGrid="0">
      <p:cViewPr varScale="1">
        <p:scale>
          <a:sx n="67" d="100"/>
          <a:sy n="67" d="100"/>
        </p:scale>
        <p:origin x="7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078EE67-28F1-4512-8DC3-E60B191D7A37}" type="datetimeFigureOut">
              <a:rPr lang="pl-PL"/>
              <a:pPr>
                <a:defRPr/>
              </a:pPr>
              <a:t>02.03.2018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4F30FD9-4042-42BF-993F-4A95FADD7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8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DD638EB-D936-417B-BEAA-28D38AD4183D}" type="slidenum">
              <a:rPr lang="pl-PL" sz="1200"/>
              <a:pPr eaLnBrk="1" hangingPunct="1"/>
              <a:t>4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189023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89B220E-F79F-48EE-AD16-B93F8B5A6302}" type="slidenum">
              <a:rPr lang="pl-PL" sz="1200"/>
              <a:pPr eaLnBrk="1" hangingPunct="1"/>
              <a:t>6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64210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C38CF47-A4F2-4FC9-9CFF-BB3B7A194299}" type="slidenum">
              <a:rPr lang="pl-PL" sz="1200"/>
              <a:pPr eaLnBrk="1" hangingPunct="1"/>
              <a:t>11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41048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30FD9-4042-42BF-993F-4A95FADD7443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68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30FD9-4042-42BF-993F-4A95FADD7443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97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l-PL" noProof="0"/>
              <a:t>Kliknij, aby edytować styl wzorca tytułu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l-PL" noProof="0"/>
              <a:t>Kliknij, aby edytować styl wzorca podtytułu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23EC61-57E1-4A25-A927-F19FDD5DC0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99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5A3C-45A2-4ED6-9ACA-9D746CED47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60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78DC-D09D-4689-9AFB-6943483457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62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60DEF-C9BA-48E0-A1F5-A945CF661B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83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3102-EAE1-490D-AF76-2BF511F541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36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B202E-976E-4F64-8E5A-C02D628632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83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88EDE-1D27-42CD-B979-503746B338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90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620EF-BBF9-4DE2-AEBB-2DC39B87C6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7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5D41-B86F-420C-AB09-5F4F53DD24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72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BD143-C581-40D7-8766-D2EA7587AA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9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13BC-C0E2-42E4-8D21-912F11F23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4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2538-5235-4DA8-A9CD-92A974BC72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6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065F724-ECD8-4D3C-B24B-68F4C640CD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%C3%89cole_Polytechnique_F%C3%A9d%C3%A9rale_de_Lausann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ogle_DeepMind" TargetMode="External"/><Relationship Id="rId2" Type="http://schemas.openxmlformats.org/officeDocument/2006/relationships/hyperlink" Target="https://en.wikipedia.org/wiki/Alphabet_Inc.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 ">
            <a:extLst>
              <a:ext uri="{FF2B5EF4-FFF2-40B4-BE49-F238E27FC236}">
                <a16:creationId xmlns:a16="http://schemas.microsoft.com/office/drawing/2014/main" id="{CC43168C-3621-4020-870E-45EF90EAAC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1" y="1606430"/>
            <a:ext cx="4321982" cy="4302402"/>
          </a:xfrm>
          <a:prstGeom prst="rect">
            <a:avLst/>
          </a:prstGeom>
          <a:noFill/>
          <a:ln>
            <a:noFill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-82695" y="207270"/>
            <a:ext cx="9157653" cy="28931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INTELIGENTNE MASZYNY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nie-biologiczna ewolucja inteligencji: 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w stronę superinteligencji?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08821" y="5555589"/>
            <a:ext cx="8466137" cy="46166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FF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Białystok, 3 marca 2018 r.</a:t>
            </a:r>
            <a:endParaRPr lang="pl-PL" sz="2400" dirty="0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95024" y="4638867"/>
            <a:ext cx="7665759" cy="83099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FF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Wiesław Andrzej Kamiński</a:t>
            </a:r>
          </a:p>
          <a:p>
            <a:pPr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Uniwersytet Marii Curie-Skłodowskiej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300" y="1233055"/>
            <a:ext cx="9029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  <a:latin typeface="+mn-lt"/>
              </a:rPr>
              <a:t>Human Brain Project </a:t>
            </a:r>
          </a:p>
          <a:p>
            <a:r>
              <a:rPr lang="pl-PL" sz="2400" b="1" dirty="0">
                <a:solidFill>
                  <a:srgbClr val="FFFF00"/>
                </a:solidFill>
                <a:latin typeface="+mn-lt"/>
              </a:rPr>
              <a:t>  Perspektywa </a:t>
            </a:r>
            <a:r>
              <a:rPr lang="pl-PL" sz="2400" b="1" dirty="0" err="1">
                <a:solidFill>
                  <a:srgbClr val="FFFF00"/>
                </a:solidFill>
                <a:latin typeface="+mn-lt"/>
              </a:rPr>
              <a:t>finasowa</a:t>
            </a:r>
            <a:r>
              <a:rPr lang="pl-PL" sz="2400" b="1" dirty="0">
                <a:solidFill>
                  <a:srgbClr val="FFFF00"/>
                </a:solidFill>
                <a:latin typeface="+mn-lt"/>
              </a:rPr>
              <a:t> EU 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Horyzont 2020</a:t>
            </a:r>
          </a:p>
          <a:p>
            <a:r>
              <a:rPr lang="pl-PL" sz="2400" b="1" dirty="0">
                <a:solidFill>
                  <a:srgbClr val="FF0000"/>
                </a:solidFill>
                <a:latin typeface="+mn-lt"/>
              </a:rPr>
              <a:t>  „</a:t>
            </a:r>
            <a:r>
              <a:rPr lang="pl-PL" sz="2400" b="1" dirty="0" err="1">
                <a:solidFill>
                  <a:srgbClr val="FF0000"/>
                </a:solidFill>
                <a:latin typeface="+mn-lt"/>
              </a:rPr>
              <a:t>European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2400" b="1" dirty="0" err="1">
                <a:solidFill>
                  <a:srgbClr val="FF0000"/>
                </a:solidFill>
                <a:latin typeface="+mn-lt"/>
              </a:rPr>
              <a:t>Commission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2400" b="1" dirty="0" err="1">
                <a:solidFill>
                  <a:srgbClr val="FF0000"/>
                </a:solidFill>
                <a:latin typeface="+mn-lt"/>
              </a:rPr>
              <a:t>Future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pl-PL" sz="2400" b="1" dirty="0">
                <a:solidFill>
                  <a:srgbClr val="FF0000"/>
                </a:solidFill>
                <a:latin typeface="+mn-lt"/>
              </a:rPr>
              <a:t>     and </a:t>
            </a:r>
            <a:r>
              <a:rPr lang="pl-PL" sz="2400" b="1" dirty="0" err="1">
                <a:solidFill>
                  <a:srgbClr val="FF0000"/>
                </a:solidFill>
                <a:latin typeface="+mn-lt"/>
              </a:rPr>
              <a:t>Emerging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 Technologies </a:t>
            </a:r>
            <a:r>
              <a:rPr lang="pl-PL" sz="2400" b="1" dirty="0" err="1">
                <a:solidFill>
                  <a:srgbClr val="FF0000"/>
                </a:solidFill>
                <a:latin typeface="+mn-lt"/>
              </a:rPr>
              <a:t>Flagship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”</a:t>
            </a:r>
          </a:p>
          <a:p>
            <a:endParaRPr lang="pl-PL" sz="2400" b="1" dirty="0">
              <a:solidFill>
                <a:srgbClr val="FF0000"/>
              </a:solidFill>
              <a:latin typeface="+mn-lt"/>
            </a:endParaRPr>
          </a:p>
          <a:p>
            <a:r>
              <a:rPr lang="pl-PL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finansowanie EU:</a:t>
            </a:r>
            <a:r>
              <a:rPr lang="pl-PL" sz="2400" dirty="0"/>
              <a:t> </a:t>
            </a:r>
            <a:r>
              <a:rPr lang="pl-PL" sz="2400" b="1" dirty="0">
                <a:solidFill>
                  <a:srgbClr val="FF0066"/>
                </a:solidFill>
              </a:rPr>
              <a:t>10</a:t>
            </a:r>
            <a:r>
              <a:rPr lang="pl-PL" sz="2400" b="1" baseline="30000" dirty="0">
                <a:solidFill>
                  <a:srgbClr val="FF0066"/>
                </a:solidFill>
              </a:rPr>
              <a:t>9 </a:t>
            </a:r>
            <a:r>
              <a:rPr lang="pl-PL" sz="2400" b="1" dirty="0">
                <a:solidFill>
                  <a:srgbClr val="FF0066"/>
                </a:solidFill>
              </a:rPr>
              <a:t>€</a:t>
            </a:r>
            <a:endParaRPr lang="pl-PL" sz="2400" b="1" dirty="0">
              <a:solidFill>
                <a:srgbClr val="FF0066"/>
              </a:solidFill>
              <a:latin typeface="+mn-lt"/>
            </a:endParaRPr>
          </a:p>
          <a:p>
            <a:r>
              <a:rPr lang="pl-PL" sz="2400" dirty="0">
                <a:solidFill>
                  <a:srgbClr val="FFFF00"/>
                </a:solidFill>
                <a:latin typeface="+mn-lt"/>
              </a:rPr>
              <a:t>    </a:t>
            </a:r>
          </a:p>
          <a:p>
            <a:r>
              <a:rPr lang="pl-PL" sz="2400" b="1" dirty="0">
                <a:solidFill>
                  <a:srgbClr val="00B0F0"/>
                </a:solidFill>
                <a:latin typeface="+mn-lt"/>
              </a:rPr>
              <a:t>           koordynacja: </a:t>
            </a:r>
          </a:p>
          <a:p>
            <a:r>
              <a:rPr lang="pl-PL" sz="2400" b="1" dirty="0">
                <a:solidFill>
                  <a:srgbClr val="00B0F0"/>
                </a:solidFill>
                <a:latin typeface="+mn-lt"/>
              </a:rPr>
              <a:t>           </a:t>
            </a:r>
            <a:r>
              <a:rPr lang="pl-PL" sz="2400" dirty="0" err="1">
                <a:solidFill>
                  <a:srgbClr val="00B0F0"/>
                </a:solidFill>
                <a:hlinkClick r:id="rId2" tooltip="École Polytechnique Fédérale de Lausanne"/>
              </a:rPr>
              <a:t>École</a:t>
            </a:r>
            <a:r>
              <a:rPr lang="pl-PL" sz="2400" dirty="0">
                <a:solidFill>
                  <a:srgbClr val="00B0F0"/>
                </a:solidFill>
                <a:hlinkClick r:id="rId2" tooltip="École Polytechnique Fédérale de Lausanne"/>
              </a:rPr>
              <a:t> </a:t>
            </a:r>
            <a:r>
              <a:rPr lang="pl-PL" sz="2400" dirty="0" err="1">
                <a:solidFill>
                  <a:srgbClr val="00B0F0"/>
                </a:solidFill>
                <a:hlinkClick r:id="rId2" tooltip="École Polytechnique Fédérale de Lausanne"/>
              </a:rPr>
              <a:t>Polytechnique</a:t>
            </a:r>
            <a:r>
              <a:rPr lang="pl-PL" sz="2400" dirty="0">
                <a:solidFill>
                  <a:srgbClr val="00B0F0"/>
                </a:solidFill>
                <a:hlinkClick r:id="rId2" tooltip="École Polytechnique Fédérale de Lausanne"/>
              </a:rPr>
              <a:t> </a:t>
            </a:r>
            <a:r>
              <a:rPr lang="pl-PL" sz="2400" dirty="0" err="1">
                <a:solidFill>
                  <a:srgbClr val="00B0F0"/>
                </a:solidFill>
                <a:hlinkClick r:id="rId2" tooltip="École Polytechnique Fédérale de Lausanne"/>
              </a:rPr>
              <a:t>Fédérale</a:t>
            </a:r>
            <a:r>
              <a:rPr lang="pl-PL" sz="2400" dirty="0">
                <a:solidFill>
                  <a:srgbClr val="00B0F0"/>
                </a:solidFill>
                <a:hlinkClick r:id="rId2" tooltip="École Polytechnique Fédérale de Lausanne"/>
              </a:rPr>
              <a:t> de </a:t>
            </a:r>
            <a:r>
              <a:rPr lang="pl-PL" sz="2400" dirty="0" err="1">
                <a:solidFill>
                  <a:srgbClr val="00B0F0"/>
                </a:solidFill>
                <a:hlinkClick r:id="rId2" tooltip="École Polytechnique Fédérale de Lausanne"/>
              </a:rPr>
              <a:t>Lausanne</a:t>
            </a:r>
            <a:endParaRPr lang="pl-PL" sz="2400" dirty="0">
              <a:solidFill>
                <a:srgbClr val="00B0F0"/>
              </a:solidFill>
              <a:latin typeface="+mn-lt"/>
            </a:endParaRPr>
          </a:p>
          <a:p>
            <a:endParaRPr lang="pl-PL" sz="2400" dirty="0">
              <a:solidFill>
                <a:srgbClr val="FF0000"/>
              </a:solidFill>
              <a:latin typeface="+mn-lt"/>
            </a:endParaRPr>
          </a:p>
          <a:p>
            <a:r>
              <a:rPr lang="pl-PL" sz="2400" b="1" dirty="0">
                <a:solidFill>
                  <a:srgbClr val="00B0F0"/>
                </a:solidFill>
                <a:latin typeface="+mn-lt"/>
              </a:rPr>
              <a:t>           kierownik projektu</a:t>
            </a:r>
            <a:r>
              <a:rPr lang="pl-PL" sz="2400" dirty="0">
                <a:latin typeface="+mn-lt"/>
              </a:rPr>
              <a:t>: </a:t>
            </a:r>
            <a:r>
              <a:rPr lang="pl-PL" sz="2400" b="1" dirty="0">
                <a:solidFill>
                  <a:srgbClr val="FFFF00"/>
                </a:solidFill>
                <a:latin typeface="+mn-lt"/>
              </a:rPr>
              <a:t>Henry </a:t>
            </a:r>
            <a:r>
              <a:rPr lang="pl-PL" sz="2400" b="1" dirty="0" err="1">
                <a:solidFill>
                  <a:srgbClr val="FFFF00"/>
                </a:solidFill>
                <a:latin typeface="+mn-lt"/>
              </a:rPr>
              <a:t>Markram</a:t>
            </a:r>
            <a:endParaRPr lang="pl-PL" sz="2400" b="1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l-PL" sz="2400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400" dirty="0"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endParaRPr lang="pl-PL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888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9450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0800"/>
            <a:ext cx="19192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" y="4298405"/>
            <a:ext cx="2892425" cy="2413000"/>
          </a:xfrm>
          <a:prstGeom prst="rect">
            <a:avLst/>
          </a:prstGeom>
          <a:noFill/>
          <a:ln w="9360">
            <a:solidFill>
              <a:srgbClr val="003B7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95249" y="2919319"/>
            <a:ext cx="172878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x 20 000 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pl-PL" sz="1800" dirty="0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1161" y="4302423"/>
            <a:ext cx="2145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pl-PL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 1 000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531938" y="393700"/>
            <a:ext cx="5200650" cy="60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Dokąd zmierzamy?</a:t>
            </a:r>
          </a:p>
          <a:p>
            <a:pPr>
              <a:defRPr/>
            </a:pPr>
            <a:r>
              <a:rPr lang="pl-PL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makrokolumna</a:t>
            </a:r>
            <a:r>
              <a:rPr lang="pl-P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kory szczura:</a:t>
            </a:r>
            <a:r>
              <a:rPr lang="pl-PL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>
              <a:defRPr/>
            </a:pPr>
            <a:endParaRPr lang="pl-P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 tysięcy (10</a:t>
            </a:r>
            <a:r>
              <a:rPr lang="pl-PL" sz="2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neuronów </a:t>
            </a: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30 milionów (10</a:t>
            </a:r>
            <a:r>
              <a:rPr lang="pl-PL" sz="2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7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synaps</a:t>
            </a:r>
            <a:r>
              <a:rPr lang="pl-PL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pl-PL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endParaRPr lang="pl-PL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endParaRPr lang="pl-PL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pl-P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kora nowa szczura:</a:t>
            </a:r>
          </a:p>
          <a:p>
            <a:pPr>
              <a:defRPr/>
            </a:pPr>
            <a:endParaRPr lang="pl-P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200 milionów (10</a:t>
            </a:r>
            <a:r>
              <a:rPr lang="pl-PL" sz="2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neuronów </a:t>
            </a: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100 miliardów (10</a:t>
            </a:r>
            <a:r>
              <a:rPr lang="pl-PL" sz="2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11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synaps </a:t>
            </a:r>
          </a:p>
          <a:p>
            <a:pPr>
              <a:defRPr/>
            </a:pPr>
            <a:endParaRPr lang="pl-PL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endParaRPr lang="pl-PL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pl-P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mózg </a:t>
            </a:r>
            <a:r>
              <a:rPr lang="pl-PL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homo sapiens:</a:t>
            </a:r>
          </a:p>
          <a:p>
            <a:pPr>
              <a:defRPr/>
            </a:pPr>
            <a:endParaRPr lang="pl-PL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100 miliardów (10</a:t>
            </a:r>
            <a:r>
              <a:rPr lang="pl-PL" sz="2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11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neuronów</a:t>
            </a: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1 000 000 miliardów (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pl-PL" sz="2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)synaps</a:t>
            </a:r>
          </a:p>
          <a:p>
            <a:pPr>
              <a:defRPr/>
            </a:pPr>
            <a:endParaRPr lang="pl-PL" sz="2200" dirty="0"/>
          </a:p>
          <a:p>
            <a:pPr>
              <a:spcBef>
                <a:spcPct val="50000"/>
              </a:spcBef>
              <a:defRPr/>
            </a:pPr>
            <a:endParaRPr lang="pl-PL" sz="1800" dirty="0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5518485" y="258763"/>
            <a:ext cx="365562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</a:t>
            </a:r>
          </a:p>
          <a:p>
            <a:pPr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</a:t>
            </a:r>
            <a:r>
              <a:rPr lang="pl-PL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tera</a:t>
            </a:r>
            <a:r>
              <a:rPr lang="pl-PL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-HPC</a:t>
            </a:r>
          </a:p>
          <a:p>
            <a:pPr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4-skrzyniowy Blue Gen</a:t>
            </a: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latin typeface="+mn-lt"/>
              </a:rPr>
              <a:t>~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10</a:t>
            </a:r>
            <a:r>
              <a:rPr lang="pl-PL" sz="2000" b="1" baseline="30000" dirty="0">
                <a:solidFill>
                  <a:schemeClr val="accent1"/>
                </a:solidFill>
                <a:latin typeface="+mn-lt"/>
              </a:rPr>
              <a:t>13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+mn-lt"/>
              </a:rPr>
              <a:t>Flops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 (</a:t>
            </a:r>
            <a:r>
              <a:rPr lang="pl-PL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10 </a:t>
            </a:r>
            <a:r>
              <a:rPr lang="pl-PL" sz="20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Tflops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latin typeface="+mn-lt"/>
              </a:rPr>
              <a:t>~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10</a:t>
            </a:r>
            <a:r>
              <a:rPr lang="pl-PL" sz="2000" b="1" baseline="30000" dirty="0">
                <a:solidFill>
                  <a:schemeClr val="accent1"/>
                </a:solidFill>
                <a:latin typeface="+mn-lt"/>
              </a:rPr>
              <a:t>12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 RAM    (</a:t>
            </a:r>
            <a:r>
              <a:rPr lang="pl-PL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1 TB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pPr>
              <a:defRPr/>
            </a:pPr>
            <a:endParaRPr lang="pl-PL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5518485" y="2210976"/>
            <a:ext cx="3625515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</a:t>
            </a:r>
          </a:p>
          <a:p>
            <a:pPr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peta-HPC</a:t>
            </a: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latin typeface="+mn-lt"/>
              </a:rPr>
              <a:t>  </a:t>
            </a: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latin typeface="+mn-lt"/>
              </a:rPr>
              <a:t>   ~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10</a:t>
            </a:r>
            <a:r>
              <a:rPr lang="pl-PL" sz="2000" b="1" baseline="30000" dirty="0">
                <a:solidFill>
                  <a:schemeClr val="accent1"/>
                </a:solidFill>
                <a:latin typeface="+mn-lt"/>
              </a:rPr>
              <a:t>15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+mn-lt"/>
              </a:rPr>
              <a:t>flops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 (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 </a:t>
            </a:r>
            <a:r>
              <a:rPr lang="pl-PL" sz="2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Pflops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)    </a:t>
            </a: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latin typeface="+mn-lt"/>
              </a:rPr>
              <a:t>   ~</a:t>
            </a:r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10</a:t>
            </a:r>
            <a:r>
              <a:rPr lang="pl-PL" sz="20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 RAM   (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100TB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pPr>
              <a:spcBef>
                <a:spcPct val="50000"/>
              </a:spcBef>
              <a:defRPr/>
            </a:pPr>
            <a:endParaRPr lang="pl-PL" sz="2200" dirty="0"/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5716539" y="5049029"/>
            <a:ext cx="3457574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pl-PL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</a:p>
          <a:p>
            <a:pPr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)     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exa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-HPC</a:t>
            </a:r>
          </a:p>
          <a:p>
            <a:pPr>
              <a:defRPr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~</a:t>
            </a:r>
            <a:r>
              <a:rPr lang="pl-P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</a:t>
            </a:r>
            <a:r>
              <a:rPr lang="pl-PL" sz="20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18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flops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</a:t>
            </a:r>
            <a:r>
              <a:rPr lang="pl-PL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 </a:t>
            </a:r>
            <a:r>
              <a:rPr lang="pl-PL" sz="20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Eflops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~</a:t>
            </a:r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</a:t>
            </a:r>
            <a:r>
              <a:rPr lang="pl-PL" sz="20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17</a:t>
            </a:r>
            <a:r>
              <a:rPr lang="pl-PL" sz="2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 RAM (</a:t>
            </a:r>
            <a:r>
              <a:rPr lang="pl-PL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100 PB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 </a:t>
            </a:r>
          </a:p>
          <a:p>
            <a:pPr>
              <a:spcBef>
                <a:spcPct val="50000"/>
              </a:spcBef>
              <a:defRPr/>
            </a:pPr>
            <a:r>
              <a:rPr lang="pl-PL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7180123-BABF-405F-9FB4-54E5CBA12131}"/>
              </a:ext>
            </a:extLst>
          </p:cNvPr>
          <p:cNvSpPr txBox="1"/>
          <p:nvPr/>
        </p:nvSpPr>
        <p:spPr>
          <a:xfrm>
            <a:off x="542925" y="1320592"/>
            <a:ext cx="701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1">
                    <a:lumMod val="95000"/>
                  </a:schemeClr>
                </a:solidFill>
              </a:rPr>
              <a:t>x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112838" y="304800"/>
            <a:ext cx="73612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/>
              <a:t>           „ZROZUMIEĆ” MÓZG</a:t>
            </a:r>
          </a:p>
          <a:p>
            <a:pPr algn="ctr">
              <a:defRPr/>
            </a:pPr>
            <a:r>
              <a:rPr lang="pl-PL" sz="2400" b="1" dirty="0">
                <a:solidFill>
                  <a:srgbClr val="FF0000"/>
                </a:solidFill>
              </a:rPr>
              <a:t> (teza funkcjonalizmu strukturalnego)</a:t>
            </a:r>
          </a:p>
          <a:p>
            <a:pPr>
              <a:defRPr/>
            </a:pPr>
            <a:r>
              <a:rPr lang="pl-PL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1258888"/>
            <a:ext cx="9144000" cy="5119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pl-PL" sz="2800" b="1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pl-PL" sz="28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r>
              <a:rPr lang="pl-PL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18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pl-PL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EFlops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1 s  czasu biologicznego  =  pół dnia obliczeń        </a:t>
            </a: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symulowanie wybranych właściwości mózgu</a:t>
            </a:r>
          </a:p>
          <a:p>
            <a:pPr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r>
              <a:rPr lang="pl-PL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21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pl-PL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ZFlops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1 s  czasu biologicznego =  kilka s obliczeń  </a:t>
            </a: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symulacja plastyczności całego mózgu</a:t>
            </a:r>
          </a:p>
          <a:p>
            <a:pPr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r>
              <a:rPr lang="pl-PL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23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100 </a:t>
            </a:r>
            <a:r>
              <a:rPr lang="pl-PL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ZFlops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1 rok czasu biologicznego = 1 dzień obliczeń     </a:t>
            </a: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symulacja aktywności całego mózgu </a:t>
            </a: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personalizacja modelu mózgu</a:t>
            </a:r>
          </a:p>
          <a:p>
            <a:pPr>
              <a:defRPr/>
            </a:pPr>
            <a:r>
              <a:rPr lang="pl-PL" sz="2400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pl-PL" sz="2000" b="1" dirty="0"/>
              <a:t>Top 500 XI’2017: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Tianhe-2</a:t>
            </a:r>
            <a:r>
              <a:rPr lang="pl-PL" sz="2000" b="1" dirty="0"/>
              <a:t> (</a:t>
            </a:r>
            <a:r>
              <a:rPr lang="pl-PL" sz="2000" b="1" dirty="0">
                <a:solidFill>
                  <a:srgbClr val="FF0000"/>
                </a:solidFill>
              </a:rPr>
              <a:t>Chiny</a:t>
            </a:r>
            <a:r>
              <a:rPr lang="pl-PL" sz="2000" b="1" dirty="0"/>
              <a:t>): moc (w piku) -- 55 </a:t>
            </a:r>
            <a:r>
              <a:rPr lang="pl-PL" sz="2000" b="1" dirty="0" err="1"/>
              <a:t>PFlops</a:t>
            </a:r>
            <a:endParaRPr lang="pl-PL" sz="2000" b="1" dirty="0"/>
          </a:p>
          <a:p>
            <a:pPr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Planowane: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pl-PL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Summit</a:t>
            </a:r>
            <a:r>
              <a:rPr lang="pl-PL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USA</a:t>
            </a:r>
            <a:r>
              <a:rPr lang="pl-PL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): moc -- 100-300 </a:t>
            </a:r>
            <a:r>
              <a:rPr lang="pl-PL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PFlops</a:t>
            </a:r>
            <a:endParaRPr lang="pl-PL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BM brain 3">
            <a:extLst>
              <a:ext uri="{FF2B5EF4-FFF2-40B4-BE49-F238E27FC236}">
                <a16:creationId xmlns:a16="http://schemas.microsoft.com/office/drawing/2014/main" id="{B13B1289-85B9-47A3-990E-339CD2BA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1963907"/>
            <a:ext cx="8829040" cy="46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Prostokąt 2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  <a:latin typeface="+mj-lt"/>
                <a:ea typeface="Adobe Fan Heiti Std B" panose="020B0700000000000000" pitchFamily="34" charset="-128"/>
              </a:rPr>
              <a:t>          Konkurencja: </a:t>
            </a:r>
            <a:r>
              <a:rPr lang="pl-PL" sz="2800" b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</a:rPr>
              <a:t>Projekt    </a:t>
            </a:r>
            <a:r>
              <a:rPr lang="pl-PL" sz="2800" b="1" dirty="0" err="1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</a:rPr>
              <a:t>SyNAPSE</a:t>
            </a:r>
            <a:r>
              <a:rPr lang="pl-PL" sz="2800" b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</a:rPr>
              <a:t>  </a:t>
            </a:r>
          </a:p>
          <a:p>
            <a:r>
              <a:rPr lang="pl-PL" sz="2800" b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</a:rPr>
              <a:t>                             </a:t>
            </a:r>
            <a:r>
              <a:rPr lang="pl-PL" sz="2800" b="1" dirty="0">
                <a:solidFill>
                  <a:srgbClr val="FF0000"/>
                </a:solidFill>
                <a:latin typeface="+mn-lt"/>
                <a:ea typeface="Adobe Fan Heiti Std B" panose="020B0700000000000000" pitchFamily="34" charset="-128"/>
              </a:rPr>
              <a:t>(DARPA)</a:t>
            </a:r>
            <a:r>
              <a:rPr lang="pl-PL" b="1" dirty="0">
                <a:solidFill>
                  <a:srgbClr val="FFFF00"/>
                </a:solidFill>
                <a:latin typeface="+mj-lt"/>
                <a:ea typeface="Adobe Fan Heiti Std B" panose="020B0700000000000000" pitchFamily="34" charset="-128"/>
              </a:rPr>
              <a:t>  </a:t>
            </a:r>
          </a:p>
          <a:p>
            <a:r>
              <a:rPr lang="pl-PL" sz="2400" b="1" dirty="0">
                <a:solidFill>
                  <a:srgbClr val="FFFF00"/>
                </a:solidFill>
                <a:latin typeface="+mj-lt"/>
                <a:ea typeface="Adobe Fan Heiti Std B" panose="020B0700000000000000" pitchFamily="34" charset="-128"/>
              </a:rPr>
              <a:t>     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technologia elektronicznej  </a:t>
            </a:r>
            <a:r>
              <a:rPr lang="pl-PL" sz="2400" b="1" dirty="0" err="1">
                <a:solidFill>
                  <a:srgbClr val="FF0000"/>
                </a:solidFill>
                <a:latin typeface="+mn-lt"/>
              </a:rPr>
              <a:t>neuromorfologii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pl-PL" sz="2400" b="1" dirty="0">
                <a:solidFill>
                  <a:srgbClr val="FF0000"/>
                </a:solidFill>
                <a:latin typeface="+mn-lt"/>
              </a:rPr>
              <a:t>o skali elementarnej struktury mózgu </a:t>
            </a:r>
            <a:r>
              <a:rPr lang="pl-PL" sz="2400" b="1" i="1" dirty="0">
                <a:solidFill>
                  <a:srgbClr val="FF0000"/>
                </a:solidFill>
                <a:latin typeface="+mn-lt"/>
              </a:rPr>
              <a:t>homo sapiens</a:t>
            </a:r>
          </a:p>
          <a:p>
            <a:r>
              <a:rPr lang="pl-PL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2400" b="1" dirty="0">
                <a:solidFill>
                  <a:srgbClr val="0000CC"/>
                </a:solidFill>
                <a:latin typeface="+mn-lt"/>
              </a:rPr>
              <a:t>       </a:t>
            </a:r>
          </a:p>
          <a:p>
            <a:r>
              <a:rPr lang="pl-PL" sz="2400" b="1" dirty="0">
                <a:solidFill>
                  <a:srgbClr val="0000CC"/>
                </a:solidFill>
                <a:latin typeface="+mn-lt"/>
              </a:rPr>
              <a:t>      </a:t>
            </a:r>
          </a:p>
          <a:p>
            <a:r>
              <a:rPr lang="pl-PL" sz="2400" b="1" dirty="0">
                <a:solidFill>
                  <a:srgbClr val="0000CC"/>
                </a:solidFill>
                <a:latin typeface="+mn-lt"/>
              </a:rPr>
              <a:t>        </a:t>
            </a:r>
          </a:p>
          <a:p>
            <a:r>
              <a:rPr lang="pl-PL" sz="2400" b="1" dirty="0">
                <a:solidFill>
                  <a:srgbClr val="0000CC"/>
                </a:solidFill>
                <a:latin typeface="+mn-lt"/>
              </a:rPr>
              <a:t>            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52BBC02-5260-4C17-9F80-7E1E1F084ECB}"/>
              </a:ext>
            </a:extLst>
          </p:cNvPr>
          <p:cNvSpPr/>
          <p:nvPr/>
        </p:nvSpPr>
        <p:spPr>
          <a:xfrm>
            <a:off x="552450" y="3143250"/>
            <a:ext cx="84340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Systems of </a:t>
            </a:r>
            <a:r>
              <a:rPr lang="en-US" b="1" i="1" dirty="0" err="1">
                <a:solidFill>
                  <a:srgbClr val="002060"/>
                </a:solidFill>
              </a:rPr>
              <a:t>Neuromorp</a:t>
            </a:r>
            <a:r>
              <a:rPr lang="pl-PL" b="1" i="1" dirty="0">
                <a:solidFill>
                  <a:srgbClr val="002060"/>
                </a:solidFill>
              </a:rPr>
              <a:t>hi</a:t>
            </a:r>
            <a:r>
              <a:rPr lang="en-US" b="1" i="1" dirty="0">
                <a:solidFill>
                  <a:srgbClr val="002060"/>
                </a:solidFill>
              </a:rPr>
              <a:t>c Adaptive</a:t>
            </a:r>
            <a:r>
              <a:rPr lang="pl-PL" b="1" i="1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Plastic Scalable</a:t>
            </a:r>
            <a:r>
              <a:rPr lang="pl-PL" b="1" i="1" dirty="0">
                <a:solidFill>
                  <a:srgbClr val="002060"/>
                </a:solidFill>
              </a:rPr>
              <a:t> Electroni</a:t>
            </a:r>
            <a:r>
              <a:rPr lang="pl-PL" sz="4000" b="1" i="1" dirty="0">
                <a:solidFill>
                  <a:srgbClr val="002060"/>
                </a:solidFill>
              </a:rPr>
              <a:t>cs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706438"/>
            <a:ext cx="9144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rgbClr val="FFC000"/>
                </a:solidFill>
              </a:rPr>
              <a:t>element podstawowy</a:t>
            </a:r>
            <a:r>
              <a:rPr lang="pl-PL" sz="28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faza I (2008-2013):</a:t>
            </a: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     </a:t>
            </a:r>
            <a:r>
              <a:rPr lang="pl-PL" sz="2400" b="1" dirty="0">
                <a:solidFill>
                  <a:srgbClr val="FF0000"/>
                </a:solidFill>
              </a:rPr>
              <a:t>elektroniczne synapsy</a:t>
            </a:r>
            <a:r>
              <a:rPr lang="pl-PL" sz="24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</a:rPr>
              <a:t>            (neurony z plastycznością  połączeń)</a:t>
            </a: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</a:rPr>
              <a:t>             </a:t>
            </a:r>
          </a:p>
          <a:p>
            <a:pPr>
              <a:defRPr/>
            </a:pPr>
            <a:endParaRPr lang="pl-PL" sz="2800" b="1" dirty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rgbClr val="FFC000"/>
                </a:solidFill>
              </a:rPr>
              <a:t>integracja w chipie</a:t>
            </a:r>
            <a:r>
              <a:rPr lang="pl-PL" sz="28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faza II (koniec 2016): </a:t>
            </a: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     </a:t>
            </a:r>
            <a:r>
              <a:rPr lang="pl-PL" sz="2400" b="1" dirty="0">
                <a:solidFill>
                  <a:srgbClr val="FF0000"/>
                </a:solidFill>
              </a:rPr>
              <a:t>moduł powtarzalny</a:t>
            </a:r>
            <a:r>
              <a:rPr lang="pl-PL" sz="2400" b="1" dirty="0">
                <a:solidFill>
                  <a:srgbClr val="FFFF00"/>
                </a:solidFill>
              </a:rPr>
              <a:t>:    </a:t>
            </a: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</a:rPr>
              <a:t>                                         </a:t>
            </a:r>
            <a:r>
              <a:rPr lang="pl-PL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 mln neuronów</a:t>
            </a:r>
          </a:p>
          <a:p>
            <a:pPr>
              <a:defRPr/>
            </a:pPr>
            <a:r>
              <a:rPr lang="pl-PL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                  1-10 mld synaps</a:t>
            </a: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</a:rPr>
              <a:t>            (integracja o skali obszarów mózgu)</a:t>
            </a:r>
            <a:r>
              <a:rPr lang="pl-PL" sz="2800" b="1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98329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endParaRPr lang="pl-PL" sz="28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</a:t>
            </a:r>
            <a:r>
              <a:rPr lang="pl-PL" sz="2800" b="1" dirty="0">
                <a:solidFill>
                  <a:srgbClr val="FFC000"/>
                </a:solidFill>
              </a:rPr>
              <a:t>układ wielomodułowy</a:t>
            </a:r>
            <a:r>
              <a:rPr lang="pl-PL" sz="28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faza III, (2016-2020)</a:t>
            </a:r>
          </a:p>
          <a:p>
            <a:pPr>
              <a:defRPr/>
            </a:pPr>
            <a:endParaRPr lang="pl-PL" sz="28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    moduły połączone w układ </a:t>
            </a: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    o określonej funkcjonalności    </a:t>
            </a: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   </a:t>
            </a:r>
            <a:r>
              <a:rPr lang="pl-PL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(„mózg” w skali makroskopowej)</a:t>
            </a:r>
            <a:r>
              <a:rPr lang="pl-PL" sz="28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endParaRPr lang="pl-PL" sz="28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pl-PL" sz="2800" b="1" dirty="0">
                <a:solidFill>
                  <a:srgbClr val="FFFF00"/>
                </a:solidFill>
              </a:rPr>
              <a:t>          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100 miliardów </a:t>
            </a:r>
            <a:r>
              <a:rPr lang="pl-PL" sz="2400" b="1" dirty="0">
                <a:solidFill>
                  <a:srgbClr val="FFFF00"/>
                </a:solidFill>
              </a:rPr>
              <a:t>neuronów </a:t>
            </a:r>
          </a:p>
          <a:p>
            <a:pPr>
              <a:defRPr/>
            </a:pPr>
            <a:r>
              <a:rPr lang="pl-PL" sz="2400" b="1" dirty="0">
                <a:solidFill>
                  <a:srgbClr val="FFFF00"/>
                </a:solidFill>
              </a:rPr>
              <a:t>          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1-10</a:t>
            </a:r>
            <a:r>
              <a:rPr lang="pl-PL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milionów</a:t>
            </a:r>
            <a:r>
              <a:rPr lang="pl-PL" sz="2400" b="1" dirty="0">
                <a:solidFill>
                  <a:srgbClr val="FFFF00"/>
                </a:solidFill>
              </a:rPr>
              <a:t> synaps</a:t>
            </a:r>
          </a:p>
          <a:p>
            <a:pPr>
              <a:defRPr/>
            </a:pP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2 litry </a:t>
            </a:r>
            <a:r>
              <a:rPr lang="pl-PL" sz="2400" b="1" dirty="0">
                <a:solidFill>
                  <a:srgbClr val="FFFF00"/>
                </a:solidFill>
              </a:rPr>
              <a:t>objętość</a:t>
            </a:r>
            <a:endParaRPr lang="pl-PL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BM Neuro Snaptic Chip SyN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4DC9A87-B61C-4E5E-90EE-3DBFC2D02A78}"/>
              </a:ext>
            </a:extLst>
          </p:cNvPr>
          <p:cNvSpPr txBox="1"/>
          <p:nvPr/>
        </p:nvSpPr>
        <p:spPr>
          <a:xfrm>
            <a:off x="190500" y="952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Neurochip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2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9/9c/DARPA_SyNAPSE_16_Chip_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2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2294" y="4427621"/>
            <a:ext cx="89269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2014</a:t>
            </a:r>
            <a:r>
              <a:rPr lang="pl-PL" sz="2000" b="1" dirty="0">
                <a:solidFill>
                  <a:srgbClr val="FFFF00"/>
                </a:solidFill>
              </a:rPr>
              <a:t>:  macierz 16 </a:t>
            </a:r>
            <a:r>
              <a:rPr lang="pl-PL" sz="2000" b="1" dirty="0" err="1">
                <a:solidFill>
                  <a:srgbClr val="FFFF00"/>
                </a:solidFill>
              </a:rPr>
              <a:t>neuroczipów</a:t>
            </a:r>
            <a:r>
              <a:rPr lang="pl-PL" sz="2000" b="1" dirty="0">
                <a:solidFill>
                  <a:srgbClr val="FFFF00"/>
                </a:solidFill>
              </a:rPr>
              <a:t>:                </a:t>
            </a:r>
          </a:p>
          <a:p>
            <a:r>
              <a:rPr lang="pl-PL" sz="2000" b="1" dirty="0">
                <a:solidFill>
                  <a:srgbClr val="FFFF00"/>
                </a:solidFill>
              </a:rPr>
              <a:t>                        1 000 000 sztucznych neuronów (</a:t>
            </a:r>
            <a:r>
              <a:rPr lang="pl-PL" sz="2000" b="1" dirty="0" err="1">
                <a:solidFill>
                  <a:srgbClr val="FFFF00"/>
                </a:solidFill>
              </a:rPr>
              <a:t>artionów</a:t>
            </a:r>
            <a:r>
              <a:rPr lang="pl-PL" sz="2000" b="1" dirty="0">
                <a:solidFill>
                  <a:srgbClr val="FFFF00"/>
                </a:solidFill>
              </a:rPr>
              <a:t>)        </a:t>
            </a:r>
          </a:p>
          <a:p>
            <a:r>
              <a:rPr lang="pl-PL" sz="2000" b="1" dirty="0">
                <a:solidFill>
                  <a:srgbClr val="FFFF00"/>
                </a:solidFill>
              </a:rPr>
              <a:t>                    256 000 000 synaps            </a:t>
            </a:r>
          </a:p>
          <a:p>
            <a:r>
              <a:rPr lang="pl-PL" sz="2000" b="1" dirty="0">
                <a:solidFill>
                  <a:srgbClr val="FFFF00"/>
                </a:solidFill>
              </a:rPr>
              <a:t>                      5,4 x 10</a:t>
            </a:r>
            <a:r>
              <a:rPr lang="pl-PL" sz="2000" b="1" baseline="30000" dirty="0">
                <a:solidFill>
                  <a:srgbClr val="FFFF00"/>
                </a:solidFill>
              </a:rPr>
              <a:t>9</a:t>
            </a:r>
            <a:r>
              <a:rPr lang="pl-PL" sz="2000" b="1" dirty="0">
                <a:solidFill>
                  <a:srgbClr val="FFFF00"/>
                </a:solidFill>
              </a:rPr>
              <a:t> tranzystorów </a:t>
            </a:r>
          </a:p>
          <a:p>
            <a:r>
              <a:rPr lang="pl-PL" sz="2000" b="1" dirty="0"/>
              <a:t>                      (Samsung, technologia 28 </a:t>
            </a:r>
            <a:r>
              <a:rPr lang="pl-PL" sz="2000" b="1" dirty="0" err="1"/>
              <a:t>nm</a:t>
            </a:r>
            <a:r>
              <a:rPr lang="pl-PL" sz="2000" b="1" dirty="0"/>
              <a:t>)</a:t>
            </a:r>
            <a:r>
              <a:rPr lang="pl-PL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36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3065A8C-A69A-4613-9570-FEE03EC17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81275"/>
            <a:ext cx="2948946" cy="41529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37DC396-585C-4E38-B00D-ED61419E474C}"/>
              </a:ext>
            </a:extLst>
          </p:cNvPr>
          <p:cNvSpPr/>
          <p:nvPr/>
        </p:nvSpPr>
        <p:spPr>
          <a:xfrm>
            <a:off x="0" y="825075"/>
            <a:ext cx="91344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l-PL" sz="28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Kamienie milowe</a:t>
            </a:r>
            <a:r>
              <a:rPr lang="pl-PL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sz="2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pl-PL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pl-PL" sz="2800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Deep</a:t>
            </a:r>
            <a:r>
              <a:rPr lang="pl-PL" sz="2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Blue</a:t>
            </a:r>
            <a:r>
              <a:rPr lang="pl-PL" sz="28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(IBM)</a:t>
            </a:r>
          </a:p>
          <a:p>
            <a:r>
              <a:rPr lang="pl-PL" b="1" dirty="0"/>
              <a:t>    </a:t>
            </a:r>
            <a:r>
              <a:rPr lang="pl-PL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gra szachy: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/>
              <a:t>złożoność przestrzeni stanów  </a:t>
            </a:r>
            <a:r>
              <a:rPr lang="pl-PL" sz="2400" b="1" dirty="0">
                <a:solidFill>
                  <a:schemeClr val="accent1"/>
                </a:solidFill>
              </a:rPr>
              <a:t>10</a:t>
            </a:r>
            <a:r>
              <a:rPr lang="pl-PL" sz="2400" b="1" baseline="30000" dirty="0">
                <a:solidFill>
                  <a:schemeClr val="accent1"/>
                </a:solidFill>
              </a:rPr>
              <a:t>120</a:t>
            </a:r>
            <a:endParaRPr lang="pl-PL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sz="2400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Deep</a:t>
            </a:r>
            <a:r>
              <a:rPr lang="pl-PL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Blue</a:t>
            </a:r>
            <a:r>
              <a:rPr lang="pl-PL" sz="2400" b="1" dirty="0">
                <a:solidFill>
                  <a:schemeClr val="bg1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kontra </a:t>
            </a:r>
            <a:r>
              <a:rPr lang="pl-PL" sz="2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Garri Kasparow</a:t>
            </a:r>
          </a:p>
          <a:p>
            <a:endParaRPr lang="pl-PL" sz="24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pl-PL" sz="2400" b="1" dirty="0">
                <a:cs typeface="Times New Roman" panose="02020603050405020304" pitchFamily="18" charset="0"/>
              </a:rPr>
              <a:t>      </a:t>
            </a:r>
            <a:r>
              <a:rPr lang="pl-PL" sz="2000" b="1" dirty="0">
                <a:cs typeface="Times New Roman" panose="02020603050405020304" pitchFamily="18" charset="0"/>
              </a:rPr>
              <a:t>luty 1996 – 2:4 (1:3)</a:t>
            </a:r>
          </a:p>
          <a:p>
            <a:r>
              <a:rPr lang="pl-PL" sz="2000" b="1" dirty="0">
                <a:cs typeface="Times New Roman" panose="02020603050405020304" pitchFamily="18" charset="0"/>
              </a:rPr>
              <a:t>       maj 1997 – 3,5: 2,5 </a:t>
            </a:r>
          </a:p>
          <a:p>
            <a:endParaRPr lang="pl-PL" sz="2000" b="1" dirty="0">
              <a:cs typeface="Times New Roman" panose="02020603050405020304" pitchFamily="18" charset="0"/>
            </a:endParaRPr>
          </a:p>
          <a:p>
            <a:r>
              <a:rPr lang="pl-PL" sz="2000" b="1" dirty="0">
                <a:cs typeface="Times New Roman" panose="02020603050405020304" pitchFamily="18" charset="0"/>
              </a:rPr>
              <a:t>  </a:t>
            </a:r>
            <a:r>
              <a:rPr lang="pl-PL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„inteligencja”</a:t>
            </a:r>
            <a:r>
              <a:rPr lang="pl-PL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Deep</a:t>
            </a:r>
            <a:r>
              <a:rPr lang="pl-PL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Blue</a:t>
            </a:r>
            <a:r>
              <a:rPr lang="pl-PL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pl-PL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  analiza kombinatoryczna</a:t>
            </a:r>
          </a:p>
          <a:p>
            <a:r>
              <a:rPr lang="pl-PL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  pamięć (baza partii)</a:t>
            </a:r>
          </a:p>
          <a:p>
            <a:r>
              <a:rPr lang="pl-PL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  strategie deterministyczne     </a:t>
            </a:r>
            <a:endParaRPr lang="pl-PL" sz="2000" b="1" dirty="0">
              <a:cs typeface="Times New Roman" panose="02020603050405020304" pitchFamily="18" charset="0"/>
            </a:endParaRPr>
          </a:p>
          <a:p>
            <a:r>
              <a:rPr lang="pl-PL" sz="2000" b="1" dirty="0">
                <a:cs typeface="Times New Roman" panose="02020603050405020304" pitchFamily="18" charset="0"/>
              </a:rPr>
              <a:t>  </a:t>
            </a:r>
          </a:p>
          <a:p>
            <a:endParaRPr lang="pl-PL" sz="24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56E6DBC-3664-4A48-86EE-CD99FFCA79B3}"/>
              </a:ext>
            </a:extLst>
          </p:cNvPr>
          <p:cNvSpPr txBox="1"/>
          <p:nvPr/>
        </p:nvSpPr>
        <p:spPr>
          <a:xfrm>
            <a:off x="119062" y="394188"/>
            <a:ext cx="9134475" cy="43088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FF0000"/>
                </a:solidFill>
              </a:rPr>
              <a:t>EWOLUCJA: w stronę NIE-BIOLOGICZNEJ INTELIGENCJI</a:t>
            </a:r>
          </a:p>
        </p:txBody>
      </p:sp>
    </p:spTree>
    <p:extLst>
      <p:ext uri="{BB962C8B-B14F-4D97-AF65-F5344CB8AC3E}">
        <p14:creationId xmlns:p14="http://schemas.microsoft.com/office/powerpoint/2010/main" val="43835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5B413AE-B329-47AB-A6D3-A82292178183}"/>
              </a:ext>
            </a:extLst>
          </p:cNvPr>
          <p:cNvSpPr txBox="1"/>
          <p:nvPr/>
        </p:nvSpPr>
        <p:spPr>
          <a:xfrm>
            <a:off x="0" y="476250"/>
            <a:ext cx="9144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pl-PL" sz="2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Watson</a:t>
            </a:r>
            <a:r>
              <a:rPr lang="pl-PL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(IBM)</a:t>
            </a:r>
          </a:p>
          <a:p>
            <a:r>
              <a:rPr lang="pl-PL" sz="2400" b="1" dirty="0"/>
              <a:t> </a:t>
            </a:r>
            <a:r>
              <a:rPr lang="pl-PL" sz="2400" b="1" dirty="0">
                <a:solidFill>
                  <a:srgbClr val="FFFF00"/>
                </a:solidFill>
              </a:rPr>
              <a:t>(</a:t>
            </a:r>
            <a:r>
              <a:rPr lang="pl-PL" sz="2400" b="1" dirty="0" err="1">
                <a:solidFill>
                  <a:srgbClr val="FFFF00"/>
                </a:solidFill>
              </a:rPr>
              <a:t>Deep</a:t>
            </a:r>
            <a:r>
              <a:rPr lang="pl-PL" sz="2400" b="1" dirty="0">
                <a:solidFill>
                  <a:srgbClr val="FFFF00"/>
                </a:solidFill>
              </a:rPr>
              <a:t> QA, konwersacja w języku naturalnym)</a:t>
            </a:r>
          </a:p>
          <a:p>
            <a:r>
              <a:rPr lang="pl-PL" sz="2400" b="1" dirty="0"/>
              <a:t>        </a:t>
            </a:r>
          </a:p>
          <a:p>
            <a:r>
              <a:rPr lang="pl-PL" sz="2400" b="1" dirty="0">
                <a:solidFill>
                  <a:schemeClr val="accent2"/>
                </a:solidFill>
              </a:rPr>
              <a:t>turniej </a:t>
            </a:r>
            <a:r>
              <a:rPr lang="pl-PL" sz="2400" b="1" i="1" dirty="0" err="1">
                <a:solidFill>
                  <a:schemeClr val="accent2"/>
                </a:solidFill>
              </a:rPr>
              <a:t>Jeopardy</a:t>
            </a:r>
            <a:r>
              <a:rPr lang="pl-PL" sz="2400" b="1" dirty="0">
                <a:solidFill>
                  <a:schemeClr val="accent2"/>
                </a:solidFill>
              </a:rPr>
              <a:t> </a:t>
            </a:r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b="1" dirty="0">
                <a:solidFill>
                  <a:schemeClr val="accent1"/>
                </a:solidFill>
              </a:rPr>
              <a:t>11-16 lutego 2011</a:t>
            </a:r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pl-PL" sz="2400" b="1" dirty="0"/>
              <a:t>    </a:t>
            </a:r>
            <a:r>
              <a:rPr lang="pl-PL" sz="2000" b="1" dirty="0">
                <a:solidFill>
                  <a:schemeClr val="accent2"/>
                </a:solidFill>
              </a:rPr>
              <a:t>przeciwnicy: </a:t>
            </a:r>
            <a:r>
              <a:rPr lang="pl-PL" sz="2400" b="1" dirty="0" err="1">
                <a:solidFill>
                  <a:srgbClr val="FFFF00"/>
                </a:solidFill>
              </a:rPr>
              <a:t>Brad</a:t>
            </a:r>
            <a:r>
              <a:rPr lang="pl-PL" sz="2400" b="1" dirty="0">
                <a:solidFill>
                  <a:srgbClr val="FFFF00"/>
                </a:solidFill>
              </a:rPr>
              <a:t> </a:t>
            </a:r>
            <a:r>
              <a:rPr lang="pl-PL" sz="2400" b="1" dirty="0" err="1">
                <a:solidFill>
                  <a:srgbClr val="FFFF00"/>
                </a:solidFill>
              </a:rPr>
              <a:t>Rutter</a:t>
            </a:r>
            <a:r>
              <a:rPr lang="pl-PL" sz="2000" b="1" dirty="0">
                <a:solidFill>
                  <a:schemeClr val="accent2"/>
                </a:solidFill>
              </a:rPr>
              <a:t> (wygrał najwięcej)</a:t>
            </a:r>
          </a:p>
          <a:p>
            <a:r>
              <a:rPr lang="pl-PL" sz="2000" b="1" dirty="0">
                <a:solidFill>
                  <a:schemeClr val="accent2"/>
                </a:solidFill>
              </a:rPr>
              <a:t>                          </a:t>
            </a:r>
            <a:r>
              <a:rPr lang="pl-PL" sz="2400" b="1" dirty="0" err="1">
                <a:solidFill>
                  <a:srgbClr val="FFFF00"/>
                </a:solidFill>
              </a:rPr>
              <a:t>Ken</a:t>
            </a:r>
            <a:r>
              <a:rPr lang="pl-PL" sz="2400" b="1" dirty="0">
                <a:solidFill>
                  <a:srgbClr val="FFFF00"/>
                </a:solidFill>
              </a:rPr>
              <a:t> </a:t>
            </a:r>
            <a:r>
              <a:rPr lang="pl-PL" sz="2400" b="1" dirty="0" err="1">
                <a:solidFill>
                  <a:srgbClr val="FFFF00"/>
                </a:solidFill>
              </a:rPr>
              <a:t>Jennings</a:t>
            </a:r>
            <a:r>
              <a:rPr lang="pl-PL" sz="2000" b="1" dirty="0">
                <a:solidFill>
                  <a:schemeClr val="accent2"/>
                </a:solidFill>
              </a:rPr>
              <a:t> (najdłużej niezwyciężony)</a:t>
            </a:r>
          </a:p>
          <a:p>
            <a:r>
              <a:rPr lang="pl-PL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wynik: </a:t>
            </a:r>
            <a:r>
              <a:rPr lang="pl-PL" sz="2000" b="1" dirty="0">
                <a:solidFill>
                  <a:srgbClr val="FFFF00"/>
                </a:solidFill>
              </a:rPr>
              <a:t>Watson</a:t>
            </a:r>
            <a:r>
              <a:rPr lang="pl-PL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  <a:r>
              <a:rPr lang="pl-PL" sz="2000" b="1" dirty="0">
                <a:solidFill>
                  <a:srgbClr val="FFFF00"/>
                </a:solidFill>
              </a:rPr>
              <a:t>   77 147 $ </a:t>
            </a:r>
            <a:r>
              <a:rPr lang="pl-PL" sz="2000" b="1" dirty="0">
                <a:solidFill>
                  <a:schemeClr val="accent2"/>
                </a:solidFill>
              </a:rPr>
              <a:t>(nagroda 1 000 000 $)</a:t>
            </a:r>
          </a:p>
          <a:p>
            <a:r>
              <a:rPr lang="pl-PL" sz="2000" b="1" dirty="0">
                <a:solidFill>
                  <a:srgbClr val="FFFF00"/>
                </a:solidFill>
              </a:rPr>
              <a:t>            </a:t>
            </a:r>
            <a:r>
              <a:rPr lang="pl-PL" sz="2000" b="1" dirty="0" err="1">
                <a:solidFill>
                  <a:srgbClr val="FFFF00"/>
                </a:solidFill>
              </a:rPr>
              <a:t>Jennings</a:t>
            </a:r>
            <a:r>
              <a:rPr lang="pl-PL" sz="2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:</a:t>
            </a:r>
            <a:r>
              <a:rPr lang="pl-PL" sz="2000" b="1" dirty="0">
                <a:solidFill>
                  <a:srgbClr val="FFFF00"/>
                </a:solidFill>
              </a:rPr>
              <a:t> 24 000 $ </a:t>
            </a:r>
            <a:r>
              <a:rPr lang="pl-PL" sz="2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(nagroda 300 000 $)</a:t>
            </a:r>
          </a:p>
          <a:p>
            <a:r>
              <a:rPr lang="pl-PL" sz="2000" b="1" dirty="0">
                <a:solidFill>
                  <a:srgbClr val="FF0000"/>
                </a:solidFill>
              </a:rPr>
              <a:t>            </a:t>
            </a:r>
            <a:r>
              <a:rPr lang="pl-PL" sz="2000" b="1" dirty="0" err="1">
                <a:solidFill>
                  <a:srgbClr val="FFFF00"/>
                </a:solidFill>
              </a:rPr>
              <a:t>Rutter</a:t>
            </a:r>
            <a:r>
              <a:rPr lang="pl-PL" sz="2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:</a:t>
            </a:r>
            <a:r>
              <a:rPr lang="pl-PL" sz="2000" b="1" dirty="0">
                <a:solidFill>
                  <a:srgbClr val="FFFF00"/>
                </a:solidFill>
              </a:rPr>
              <a:t>     21 600 $ </a:t>
            </a:r>
            <a:r>
              <a:rPr lang="pl-PL" sz="2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(nagroda 200 000$)</a:t>
            </a:r>
          </a:p>
          <a:p>
            <a:endParaRPr lang="pl-PL" sz="2000" b="1" dirty="0">
              <a:solidFill>
                <a:srgbClr val="FFFF00"/>
              </a:solidFill>
            </a:endParaRPr>
          </a:p>
          <a:p>
            <a:endParaRPr lang="pl-PL" sz="2000" b="1" dirty="0">
              <a:solidFill>
                <a:srgbClr val="FFFF00"/>
              </a:solidFill>
            </a:endParaRPr>
          </a:p>
          <a:p>
            <a:endParaRPr lang="pl-PL" sz="2000" b="1" dirty="0">
              <a:solidFill>
                <a:srgbClr val="FFFF00"/>
              </a:solidFill>
            </a:endParaRPr>
          </a:p>
          <a:p>
            <a:r>
              <a:rPr lang="pl-PL" sz="2000" b="1" dirty="0">
                <a:solidFill>
                  <a:srgbClr val="FF0000"/>
                </a:solidFill>
              </a:rPr>
              <a:t>„inteligencja”</a:t>
            </a:r>
            <a:r>
              <a:rPr lang="pl-PL" sz="2000" b="1" dirty="0">
                <a:solidFill>
                  <a:srgbClr val="FFFF00"/>
                </a:solidFill>
              </a:rPr>
              <a:t> Watsona</a:t>
            </a:r>
            <a:r>
              <a:rPr lang="pl-PL" sz="2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:</a:t>
            </a:r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b="1" dirty="0"/>
              <a:t>              </a:t>
            </a:r>
            <a:r>
              <a:rPr lang="pl-PL" sz="2000" b="1" dirty="0">
                <a:solidFill>
                  <a:srgbClr val="FFFF00"/>
                </a:solidFill>
              </a:rPr>
              <a:t>algorytmy: przetwarzanie języka naturalnego    </a:t>
            </a:r>
          </a:p>
          <a:p>
            <a:r>
              <a:rPr lang="pl-PL" sz="2000" b="1" dirty="0">
                <a:solidFill>
                  <a:srgbClr val="FFFF00"/>
                </a:solidFill>
              </a:rPr>
              <a:t>                                 wyszukiwanie informacji</a:t>
            </a:r>
          </a:p>
          <a:p>
            <a:r>
              <a:rPr lang="pl-PL" sz="2000" b="1" dirty="0">
                <a:solidFill>
                  <a:srgbClr val="FFFF00"/>
                </a:solidFill>
              </a:rPr>
              <a:t>                                 reprezentacja wiedzy</a:t>
            </a:r>
          </a:p>
          <a:p>
            <a:r>
              <a:rPr lang="pl-PL" sz="2000" b="1" dirty="0">
                <a:solidFill>
                  <a:srgbClr val="FFFF00"/>
                </a:solidFill>
              </a:rPr>
              <a:t>                                 wnioskowanie automatyczne</a:t>
            </a:r>
          </a:p>
          <a:p>
            <a:r>
              <a:rPr lang="pl-PL" sz="2000" b="1" dirty="0">
                <a:solidFill>
                  <a:srgbClr val="FFFF00"/>
                </a:solidFill>
              </a:rPr>
              <a:t>                                 </a:t>
            </a:r>
            <a:r>
              <a:rPr lang="pl-PL" sz="2000" b="1" i="1" dirty="0"/>
              <a:t>uczenie maszynowe</a:t>
            </a:r>
            <a:endParaRPr lang="pl-PL" sz="20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b="1" dirty="0">
              <a:solidFill>
                <a:srgbClr val="FFFF00"/>
              </a:solidFill>
            </a:endParaRPr>
          </a:p>
          <a:p>
            <a:endParaRPr lang="pl-PL" sz="2000" b="1" dirty="0">
              <a:solidFill>
                <a:srgbClr val="FFFF00"/>
              </a:solidFill>
            </a:endParaRPr>
          </a:p>
          <a:p>
            <a:endParaRPr lang="pl-PL" sz="2000" b="1" dirty="0">
              <a:solidFill>
                <a:srgbClr val="FFFF00"/>
              </a:solidFill>
            </a:endParaRPr>
          </a:p>
          <a:p>
            <a:endParaRPr lang="pl-PL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1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242626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                     </a:t>
            </a:r>
            <a:endParaRPr lang="pl-PL" sz="2400" b="1" dirty="0">
              <a:solidFill>
                <a:srgbClr val="FFFF00"/>
              </a:solidFill>
              <a:latin typeface="+mn-lt"/>
            </a:endParaRPr>
          </a:p>
          <a:p>
            <a:pPr marL="1371600" lvl="2" indent="-457200">
              <a:buAutoNum type="arabicPeriod"/>
            </a:pPr>
            <a:endParaRPr lang="pl-PL" sz="2400" b="1" dirty="0">
              <a:solidFill>
                <a:srgbClr val="FFFF00"/>
              </a:solidFill>
              <a:latin typeface="+mn-lt"/>
            </a:endParaRPr>
          </a:p>
          <a:p>
            <a:pPr marL="1371600" lvl="2" indent="-457200">
              <a:buFontTx/>
              <a:buAutoNum type="arabicPeriod"/>
            </a:pPr>
            <a:r>
              <a:rPr lang="pl-PL" sz="2400" b="1" dirty="0">
                <a:solidFill>
                  <a:srgbClr val="FFFF00"/>
                </a:solidFill>
                <a:latin typeface="+mn-lt"/>
              </a:rPr>
              <a:t>W stronę sztucznego mózgu</a:t>
            </a:r>
          </a:p>
          <a:p>
            <a:pPr marL="1371600" lvl="2" indent="-457200">
              <a:buFontTx/>
              <a:buAutoNum type="arabicPeriod"/>
            </a:pPr>
            <a:endParaRPr lang="pl-PL" sz="2400" b="1" dirty="0">
              <a:solidFill>
                <a:srgbClr val="FFFF00"/>
              </a:solidFill>
              <a:latin typeface="+mn-lt"/>
            </a:endParaRPr>
          </a:p>
          <a:p>
            <a:pPr marL="1371600" lvl="2" indent="-457200">
              <a:buFontTx/>
              <a:buAutoNum type="arabicPeriod"/>
            </a:pPr>
            <a:r>
              <a:rPr lang="pl-PL" sz="2400" b="1" dirty="0">
                <a:solidFill>
                  <a:srgbClr val="FFFF00"/>
                </a:solidFill>
                <a:latin typeface="+mn-lt"/>
              </a:rPr>
              <a:t>„Zrozumieć” mózg</a:t>
            </a:r>
          </a:p>
          <a:p>
            <a:pPr marL="1371600" lvl="2" indent="-457200">
              <a:buFontTx/>
              <a:buAutoNum type="arabicPeriod"/>
            </a:pPr>
            <a:endParaRPr lang="pl-PL" sz="2400" b="1" dirty="0">
              <a:solidFill>
                <a:srgbClr val="FFFF00"/>
              </a:solidFill>
              <a:latin typeface="+mn-lt"/>
            </a:endParaRPr>
          </a:p>
          <a:p>
            <a:pPr marL="1371600" lvl="2" indent="-457200">
              <a:buFontTx/>
              <a:buAutoNum type="arabicPeriod"/>
            </a:pPr>
            <a:r>
              <a:rPr lang="pl-PL" sz="2400" b="1" dirty="0">
                <a:solidFill>
                  <a:srgbClr val="FFFF00"/>
                </a:solidFill>
                <a:latin typeface="+mn-lt"/>
              </a:rPr>
              <a:t>Nie-biologiczna ewolucja inteligencji</a:t>
            </a:r>
          </a:p>
          <a:p>
            <a:pPr marL="1371600" lvl="2" indent="-457200">
              <a:buFontTx/>
              <a:buAutoNum type="arabicPeriod"/>
            </a:pPr>
            <a:endParaRPr lang="pl-PL" sz="2400" b="1" dirty="0">
              <a:solidFill>
                <a:srgbClr val="FFFF00"/>
              </a:solidFill>
              <a:latin typeface="+mn-lt"/>
            </a:endParaRPr>
          </a:p>
          <a:p>
            <a:pPr marL="1371600" lvl="2" indent="-457200">
              <a:buAutoNum type="arabicPeriod"/>
            </a:pPr>
            <a:r>
              <a:rPr lang="pl-PL" sz="2400" b="1" dirty="0">
                <a:solidFill>
                  <a:srgbClr val="FFFF00"/>
                </a:solidFill>
                <a:latin typeface="+mn-lt"/>
              </a:rPr>
              <a:t>Przyszłość  </a:t>
            </a:r>
            <a:r>
              <a:rPr lang="pl-PL" sz="2400" b="1" i="1" dirty="0">
                <a:solidFill>
                  <a:srgbClr val="FFFF00"/>
                </a:solidFill>
                <a:latin typeface="+mn-lt"/>
              </a:rPr>
              <a:t>homo sapiens </a:t>
            </a:r>
          </a:p>
          <a:p>
            <a:r>
              <a:rPr lang="pl-PL" sz="2400" b="1" i="1" dirty="0">
                <a:solidFill>
                  <a:srgbClr val="FFFF00"/>
                </a:solidFill>
                <a:latin typeface="+mn-lt"/>
              </a:rPr>
              <a:t>                                      </a:t>
            </a:r>
            <a:r>
              <a:rPr lang="pl-PL" sz="2400" b="1" dirty="0">
                <a:solidFill>
                  <a:srgbClr val="FFFF00"/>
                </a:solidFill>
                <a:latin typeface="+mn-lt"/>
              </a:rPr>
              <a:t>w erze superinteligencji?</a:t>
            </a:r>
          </a:p>
          <a:p>
            <a:r>
              <a:rPr lang="pl-PL" sz="2400" b="1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marL="457200" indent="-457200">
              <a:buFontTx/>
              <a:buAutoNum type="arabicPeriod"/>
            </a:pPr>
            <a:endParaRPr lang="pl-PL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endParaRPr lang="pl-PL" sz="2400" dirty="0">
              <a:solidFill>
                <a:srgbClr val="FFFF00"/>
              </a:solidFill>
              <a:latin typeface="+mn-lt"/>
            </a:endParaRPr>
          </a:p>
          <a:p>
            <a:pPr marL="457200" indent="-457200">
              <a:buAutoNum type="arabicPeriod"/>
            </a:pPr>
            <a:endParaRPr lang="pl-PL" sz="2400" dirty="0">
              <a:solidFill>
                <a:srgbClr val="FFFF00"/>
              </a:solidFill>
              <a:latin typeface="+mn-lt"/>
            </a:endParaRPr>
          </a:p>
          <a:p>
            <a:endParaRPr lang="pl-PL" sz="2400" dirty="0">
              <a:solidFill>
                <a:srgbClr val="FFFF00"/>
              </a:solidFill>
              <a:latin typeface="+mn-lt"/>
            </a:endParaRPr>
          </a:p>
          <a:p>
            <a:pPr marL="457200" indent="-457200">
              <a:buAutoNum type="arabicPeriod"/>
            </a:pPr>
            <a:endParaRPr lang="pl-PL" sz="2400" dirty="0">
              <a:solidFill>
                <a:srgbClr val="FFFF00"/>
              </a:solidFill>
              <a:latin typeface="+mn-lt"/>
            </a:endParaRPr>
          </a:p>
          <a:p>
            <a:pPr marL="457200" indent="-457200">
              <a:buAutoNum type="arabicPeriod"/>
            </a:pPr>
            <a:endParaRPr lang="pl-PL" sz="2400" dirty="0">
              <a:solidFill>
                <a:srgbClr val="FFFF00"/>
              </a:solidFill>
              <a:latin typeface="+mn-lt"/>
            </a:endParaRPr>
          </a:p>
          <a:p>
            <a:pPr marL="457200" indent="-457200">
              <a:buAutoNum type="arabicPeriod"/>
            </a:pPr>
            <a:endParaRPr lang="pl-PL" sz="2400" dirty="0">
              <a:solidFill>
                <a:srgbClr val="FFFF00"/>
              </a:solidFill>
              <a:latin typeface="+mn-lt"/>
            </a:endParaRPr>
          </a:p>
          <a:p>
            <a:pPr marL="457200" indent="-457200">
              <a:buAutoNum type="arabicPeriod"/>
            </a:pPr>
            <a:endParaRPr lang="pl-PL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endParaRPr lang="pl-PL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4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CB8B000-0FA1-4308-8CEB-AAE289E86D05}"/>
              </a:ext>
            </a:extLst>
          </p:cNvPr>
          <p:cNvSpPr/>
          <p:nvPr/>
        </p:nvSpPr>
        <p:spPr>
          <a:xfrm>
            <a:off x="0" y="19050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l-PL" sz="3200" b="1" dirty="0" err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AlphaGo</a:t>
            </a:r>
            <a:r>
              <a:rPr lang="pl-PL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(</a:t>
            </a:r>
            <a:r>
              <a:rPr lang="pl-PL" sz="2400" b="1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 tooltip="Alphabet Inc."/>
              </a:rPr>
              <a:t>Alphabet</a:t>
            </a:r>
            <a:r>
              <a:rPr lang="pl-PL" sz="2400" b="1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 tooltip="Alphabet Inc."/>
              </a:rPr>
              <a:t> Inc.</a:t>
            </a: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 tooltip="Google DeepMind"/>
              </a:rPr>
              <a:t>Google </a:t>
            </a:r>
            <a:r>
              <a:rPr lang="pl-PL" sz="2400" b="1" dirty="0" err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 tooltip="Google DeepMind"/>
              </a:rPr>
              <a:t>DeepMind</a:t>
            </a: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endParaRPr lang="pl-PL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latin typeface="+mn-lt"/>
              </a:rPr>
              <a:t>    </a:t>
            </a:r>
            <a:r>
              <a:rPr lang="pl-PL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gra go: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2400" b="1" dirty="0">
                <a:solidFill>
                  <a:srgbClr val="FFFF00"/>
                </a:solidFill>
                <a:latin typeface="+mn-lt"/>
              </a:rPr>
              <a:t>złożoność przestrzeni stanów  10</a:t>
            </a:r>
            <a:r>
              <a:rPr lang="pl-PL" sz="2400" b="1" baseline="30000" dirty="0">
                <a:solidFill>
                  <a:srgbClr val="FFFF00"/>
                </a:solidFill>
                <a:latin typeface="+mn-lt"/>
              </a:rPr>
              <a:t>360</a:t>
            </a:r>
            <a:endParaRPr lang="pl-PL" sz="2400" b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trunieje</a:t>
            </a:r>
            <a:r>
              <a:rPr lang="pl-PL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X.2015: </a:t>
            </a:r>
            <a:r>
              <a:rPr lang="pl-PL" sz="2400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5:0 (z </a:t>
            </a:r>
            <a:r>
              <a:rPr lang="pl-PL" sz="3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Fan HUI</a:t>
            </a:r>
            <a:r>
              <a:rPr lang="pl-PL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3-</a:t>
            </a:r>
            <a:r>
              <a:rPr lang="pl-PL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krotny ME</a:t>
            </a:r>
            <a:r>
              <a:rPr lang="pl-PL" sz="2400" b="1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r>
              <a:rPr lang="pl-PL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III.2016:</a:t>
            </a:r>
            <a:r>
              <a:rPr lang="pl-PL" sz="2400" b="1" dirty="0">
                <a:latin typeface="+mn-lt"/>
              </a:rPr>
              <a:t> </a:t>
            </a:r>
            <a:r>
              <a:rPr lang="pl-PL" sz="2400" b="1" dirty="0">
                <a:solidFill>
                  <a:srgbClr val="FFFF00"/>
                </a:solidFill>
                <a:latin typeface="+mn-lt"/>
              </a:rPr>
              <a:t>4:1 (z </a:t>
            </a:r>
            <a:r>
              <a:rPr lang="pl-PL" sz="3200" b="1" dirty="0">
                <a:solidFill>
                  <a:srgbClr val="FF0000"/>
                </a:solidFill>
                <a:latin typeface="+mn-lt"/>
              </a:rPr>
              <a:t>Lee SEDOL</a:t>
            </a:r>
            <a:r>
              <a:rPr lang="pl-PL" sz="24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:18-krotny MŚ</a:t>
            </a:r>
            <a:r>
              <a:rPr lang="pl-PL" sz="2400" b="1" dirty="0">
                <a:solidFill>
                  <a:srgbClr val="FFFF00"/>
                </a:solidFill>
                <a:latin typeface="+mn-lt"/>
              </a:rPr>
              <a:t>)</a:t>
            </a:r>
            <a:r>
              <a:rPr lang="pl-PL" sz="2400" b="1" dirty="0">
                <a:latin typeface="+mn-lt"/>
              </a:rPr>
              <a:t> </a:t>
            </a:r>
          </a:p>
          <a:p>
            <a:r>
              <a:rPr lang="pl-PL" sz="2400" b="1" dirty="0">
                <a:latin typeface="+mn-lt"/>
              </a:rPr>
              <a:t>               (rozgrywkę śledziło 200 mln internautów) </a:t>
            </a:r>
          </a:p>
          <a:p>
            <a:r>
              <a:rPr lang="pl-PL" sz="2400" b="1" dirty="0">
                <a:latin typeface="+mn-lt"/>
              </a:rPr>
              <a:t>   </a:t>
            </a:r>
            <a:r>
              <a:rPr lang="pl-PL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pl-PL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AlphaGo</a:t>
            </a:r>
            <a:r>
              <a:rPr lang="pl-PL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otrzymał (honorowo) 9. dan</a:t>
            </a:r>
            <a:endParaRPr lang="pl-PL" sz="2400" b="1" dirty="0">
              <a:solidFill>
                <a:srgbClr val="FFFF00"/>
              </a:solidFill>
              <a:latin typeface="+mn-lt"/>
            </a:endParaRPr>
          </a:p>
          <a:p>
            <a:r>
              <a:rPr lang="pl-PL" sz="2400" b="1" dirty="0">
                <a:solidFill>
                  <a:srgbClr val="FFFF00"/>
                </a:solidFill>
                <a:latin typeface="+mn-lt"/>
              </a:rPr>
              <a:t>  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„inteligencja”</a:t>
            </a:r>
            <a:r>
              <a:rPr lang="pl-PL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400" b="1" dirty="0" err="1">
                <a:solidFill>
                  <a:srgbClr val="FFFF00"/>
                </a:solidFill>
                <a:latin typeface="+mn-lt"/>
              </a:rPr>
              <a:t>AlphaGo</a:t>
            </a:r>
            <a:r>
              <a:rPr lang="pl-PL" sz="24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:</a:t>
            </a:r>
          </a:p>
          <a:p>
            <a:r>
              <a:rPr lang="pl-PL" sz="24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     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algorytmy: </a:t>
            </a:r>
          </a:p>
          <a:p>
            <a:r>
              <a:rPr lang="pl-PL" sz="2000" b="1" dirty="0">
                <a:solidFill>
                  <a:srgbClr val="FFFF00"/>
                </a:solidFill>
                <a:latin typeface="+mn-lt"/>
              </a:rPr>
              <a:t>      uczenie głębokie (</a:t>
            </a:r>
            <a:r>
              <a:rPr lang="pl-PL" sz="20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neural</a:t>
            </a:r>
            <a:r>
              <a:rPr lang="pl-PL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network </a:t>
            </a:r>
            <a:r>
              <a:rPr lang="pl-PL" sz="2000" b="1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deep</a:t>
            </a:r>
            <a:r>
              <a:rPr lang="pl-PL" sz="20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learning</a:t>
            </a:r>
            <a:r>
              <a:rPr lang="pl-PL" sz="2000" b="1" i="1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r>
              <a:rPr lang="pl-PL" sz="2000" b="1" i="1" dirty="0">
                <a:solidFill>
                  <a:srgbClr val="FFFF00"/>
                </a:solidFill>
                <a:latin typeface="+mn-lt"/>
              </a:rPr>
              <a:t>      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strategie heurystyczne (</a:t>
            </a:r>
            <a:r>
              <a:rPr lang="pl-PL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Monte Carlo </a:t>
            </a:r>
            <a:r>
              <a:rPr lang="pl-PL" sz="20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Tree-Search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r>
              <a:rPr lang="pl-PL" sz="2000" b="1" dirty="0">
                <a:solidFill>
                  <a:srgbClr val="FFFF00"/>
                </a:solidFill>
                <a:latin typeface="+mn-lt"/>
              </a:rPr>
              <a:t>                      </a:t>
            </a:r>
            <a:r>
              <a:rPr lang="pl-PL" sz="2000" b="1" dirty="0">
                <a:latin typeface="+mn-lt"/>
              </a:rPr>
              <a:t>(stworzenie „genialnej” strategii </a:t>
            </a:r>
          </a:p>
          <a:p>
            <a:r>
              <a:rPr lang="pl-PL" sz="2000" b="1" dirty="0">
                <a:solidFill>
                  <a:srgbClr val="FFFF00"/>
                </a:solidFill>
                <a:latin typeface="+mn-lt"/>
              </a:rPr>
              <a:t>                       </a:t>
            </a:r>
            <a:r>
              <a:rPr lang="pl-PL" sz="2000" b="1" dirty="0">
                <a:latin typeface="+mn-lt"/>
              </a:rPr>
              <a:t>w III rozgrywce z </a:t>
            </a:r>
            <a:r>
              <a:rPr lang="pl-PL" sz="2000" b="1" dirty="0">
                <a:solidFill>
                  <a:srgbClr val="FF0066"/>
                </a:solidFill>
                <a:latin typeface="+mn-lt"/>
              </a:rPr>
              <a:t>Lee </a:t>
            </a:r>
            <a:r>
              <a:rPr lang="pl-PL" sz="2000" b="1" dirty="0" err="1">
                <a:solidFill>
                  <a:srgbClr val="FF0066"/>
                </a:solidFill>
                <a:latin typeface="+mn-lt"/>
              </a:rPr>
              <a:t>Sedolem</a:t>
            </a:r>
            <a:r>
              <a:rPr lang="pl-PL" sz="2000" b="1" dirty="0">
                <a:latin typeface="+mn-lt"/>
              </a:rPr>
              <a:t>)</a:t>
            </a:r>
            <a:endParaRPr lang="pl-PL" sz="20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543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" y="58847"/>
            <a:ext cx="914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92D050"/>
                </a:solidFill>
                <a:latin typeface="Baskerville Old Face" panose="02020602080505020303" pitchFamily="18" charset="0"/>
                <a:ea typeface="Adobe Fan Heiti Std B" panose="020B0700000000000000" pitchFamily="34" charset="-128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b="1" dirty="0">
              <a:solidFill>
                <a:srgbClr val="FFFF00"/>
              </a:solidFill>
              <a:latin typeface="Baskerville Old Face" panose="02020602080505020303" pitchFamily="18" charset="0"/>
              <a:ea typeface="Adobe Fan Heiti Std B" panose="020B0700000000000000" pitchFamily="34" charset="-128"/>
              <a:cs typeface="Adobe Arabic" panose="02040503050201020203" pitchFamily="18" charset="-78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+mn-lt"/>
                <a:ea typeface="Adobe Fan Heiti Std B" panose="020B0700000000000000" pitchFamily="34" charset="-128"/>
              </a:rPr>
              <a:t>     Ray </a:t>
            </a:r>
            <a:r>
              <a:rPr lang="pl-PL" sz="2400" b="1" dirty="0" err="1">
                <a:solidFill>
                  <a:srgbClr val="FF0000"/>
                </a:solidFill>
                <a:latin typeface="+mn-lt"/>
                <a:ea typeface="Adobe Fan Heiti Std B" panose="020B0700000000000000" pitchFamily="34" charset="-128"/>
              </a:rPr>
              <a:t>Kurtzweil</a:t>
            </a:r>
            <a:r>
              <a:rPr lang="pl-PL" sz="2400" b="1" dirty="0">
                <a:solidFill>
                  <a:srgbClr val="FF0000"/>
                </a:solidFill>
                <a:latin typeface="+mn-lt"/>
                <a:ea typeface="Adobe Fan Heiti Std B" panose="020B0700000000000000" pitchFamily="34" charset="-128"/>
              </a:rPr>
              <a:t> </a:t>
            </a:r>
          </a:p>
          <a:p>
            <a:r>
              <a:rPr lang="pl-PL" sz="2400" b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</a:rPr>
              <a:t>„</a:t>
            </a:r>
            <a:r>
              <a:rPr lang="pl-PL" sz="2400" b="1" i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  <a:cs typeface="Adobe Arabic" panose="02040503050201020203" pitchFamily="18" charset="-78"/>
              </a:rPr>
              <a:t>The </a:t>
            </a:r>
            <a:r>
              <a:rPr lang="pl-PL" sz="2400" b="1" i="1" dirty="0" err="1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  <a:cs typeface="Adobe Arabic" panose="02040503050201020203" pitchFamily="18" charset="-78"/>
              </a:rPr>
              <a:t>Singularity</a:t>
            </a:r>
            <a:r>
              <a:rPr lang="pl-PL" sz="2400" b="1" i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  <a:cs typeface="Adobe Arabic" panose="02040503050201020203" pitchFamily="18" charset="-78"/>
              </a:rPr>
              <a:t> </a:t>
            </a:r>
            <a:r>
              <a:rPr lang="pl-PL" sz="2400" b="1" i="1" dirty="0" err="1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  <a:cs typeface="Adobe Arabic" panose="02040503050201020203" pitchFamily="18" charset="-78"/>
              </a:rPr>
              <a:t>is</a:t>
            </a:r>
            <a:r>
              <a:rPr lang="pl-PL" sz="2400" b="1" i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  <a:cs typeface="Adobe Arabic" panose="02040503050201020203" pitchFamily="18" charset="-78"/>
              </a:rPr>
              <a:t> </a:t>
            </a:r>
            <a:r>
              <a:rPr lang="pl-PL" sz="2400" b="1" i="1" dirty="0" err="1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  <a:cs typeface="Adobe Arabic" panose="02040503050201020203" pitchFamily="18" charset="-78"/>
              </a:rPr>
              <a:t>Near</a:t>
            </a:r>
            <a:r>
              <a:rPr lang="pl-PL" sz="2400" b="1" i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  <a:cs typeface="Adobe Arabic" panose="02040503050201020203" pitchFamily="18" charset="-78"/>
              </a:rPr>
              <a:t>”</a:t>
            </a:r>
            <a:r>
              <a:rPr lang="pl-PL" sz="2400" b="1" dirty="0">
                <a:latin typeface="+mn-lt"/>
                <a:ea typeface="Adobe Fan Heiti Std B" panose="020B0700000000000000" pitchFamily="34" charset="-128"/>
              </a:rPr>
              <a:t>  </a:t>
            </a:r>
            <a:r>
              <a:rPr lang="pl-PL" sz="2400" b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</a:rPr>
              <a:t>(Viking, New York, 2005)</a:t>
            </a:r>
          </a:p>
          <a:p>
            <a:r>
              <a:rPr lang="pl-PL" sz="2400" b="1" dirty="0">
                <a:latin typeface="+mn-lt"/>
                <a:cs typeface="Adobe Arabic" panose="02040503050201020203" pitchFamily="18" charset="-78"/>
              </a:rPr>
              <a:t>    </a:t>
            </a:r>
          </a:p>
          <a:p>
            <a:r>
              <a:rPr lang="pl-PL" sz="2400" b="1" dirty="0">
                <a:latin typeface="+mn-lt"/>
                <a:cs typeface="Adobe Arabic" panose="02040503050201020203" pitchFamily="18" charset="-78"/>
              </a:rPr>
              <a:t>     </a:t>
            </a:r>
          </a:p>
          <a:p>
            <a:r>
              <a:rPr lang="pl-PL" sz="2400" b="1" dirty="0">
                <a:latin typeface="+mn-lt"/>
                <a:cs typeface="Adobe Arabic" panose="02040503050201020203" pitchFamily="18" charset="-78"/>
              </a:rPr>
              <a:t> „</a:t>
            </a:r>
            <a:r>
              <a:rPr lang="en-GB" sz="2400" b="1" dirty="0">
                <a:latin typeface="+mn-lt"/>
                <a:cs typeface="Adobe Arabic" panose="02040503050201020203" pitchFamily="18" charset="-78"/>
              </a:rPr>
              <a:t>the point in time</a:t>
            </a:r>
            <a:r>
              <a:rPr lang="pl-PL" sz="2400" b="1" dirty="0">
                <a:latin typeface="+mn-lt"/>
                <a:cs typeface="Adobe Arabic" panose="02040503050201020203" pitchFamily="18" charset="-78"/>
              </a:rPr>
              <a:t> </a:t>
            </a:r>
            <a:r>
              <a:rPr lang="en-GB" sz="2400" b="1" dirty="0">
                <a:latin typeface="+mn-lt"/>
                <a:cs typeface="Adobe Arabic" panose="02040503050201020203" pitchFamily="18" charset="-78"/>
              </a:rPr>
              <a:t>when </a:t>
            </a:r>
            <a:endParaRPr lang="pl-PL" sz="2400" b="1" dirty="0">
              <a:latin typeface="+mn-lt"/>
              <a:cs typeface="Adobe Arabic" panose="02040503050201020203" pitchFamily="18" charset="-78"/>
            </a:endParaRPr>
          </a:p>
          <a:p>
            <a:r>
              <a:rPr lang="pl-PL" sz="2400" b="1" dirty="0">
                <a:latin typeface="+mn-lt"/>
                <a:cs typeface="Adobe Arabic" panose="02040503050201020203" pitchFamily="18" charset="-78"/>
              </a:rPr>
              <a:t>                 </a:t>
            </a:r>
            <a:r>
              <a:rPr lang="en-GB" sz="2400" b="1" dirty="0">
                <a:latin typeface="+mn-lt"/>
                <a:cs typeface="Adobe Arabic" panose="02040503050201020203" pitchFamily="18" charset="-78"/>
              </a:rPr>
              <a:t>machine intelligence </a:t>
            </a:r>
            <a:r>
              <a:rPr lang="pl-PL" sz="2400" b="1" dirty="0">
                <a:latin typeface="+mn-lt"/>
                <a:cs typeface="Adobe Arabic" panose="02040503050201020203" pitchFamily="18" charset="-78"/>
              </a:rPr>
              <a:t>   </a:t>
            </a:r>
          </a:p>
          <a:p>
            <a:r>
              <a:rPr lang="pl-PL" sz="2400" b="1" dirty="0">
                <a:latin typeface="+mn-lt"/>
                <a:cs typeface="Adobe Arabic" panose="02040503050201020203" pitchFamily="18" charset="-78"/>
              </a:rPr>
              <a:t>                          </a:t>
            </a:r>
            <a:r>
              <a:rPr lang="en-GB" sz="2400" b="1" dirty="0">
                <a:solidFill>
                  <a:srgbClr val="FF0066"/>
                </a:solidFill>
                <a:latin typeface="+mn-lt"/>
                <a:cs typeface="Adobe Arabic" panose="02040503050201020203" pitchFamily="18" charset="-78"/>
              </a:rPr>
              <a:t>surpasses</a:t>
            </a:r>
            <a:r>
              <a:rPr lang="pl-PL" sz="2400" b="1" dirty="0">
                <a:latin typeface="+mn-lt"/>
                <a:cs typeface="Adobe Arabic" panose="02040503050201020203" pitchFamily="18" charset="-78"/>
              </a:rPr>
              <a:t>    </a:t>
            </a:r>
          </a:p>
          <a:p>
            <a:pPr lvl="3"/>
            <a:r>
              <a:rPr lang="pl-PL" sz="2400" b="1" dirty="0">
                <a:latin typeface="+mn-lt"/>
                <a:cs typeface="Adobe Arabic" panose="02040503050201020203" pitchFamily="18" charset="-78"/>
              </a:rPr>
              <a:t>    </a:t>
            </a:r>
            <a:r>
              <a:rPr lang="en-GB" sz="2400" b="1" dirty="0">
                <a:latin typeface="+mn-lt"/>
                <a:cs typeface="Adobe Arabic" panose="02040503050201020203" pitchFamily="18" charset="-78"/>
              </a:rPr>
              <a:t>human intelligence</a:t>
            </a:r>
            <a:r>
              <a:rPr lang="pl-PL" sz="2400" b="1" dirty="0">
                <a:latin typeface="+mn-lt"/>
                <a:cs typeface="Adobe Arabic" panose="02040503050201020203" pitchFamily="18" charset="-78"/>
              </a:rPr>
              <a:t>” (</a:t>
            </a:r>
            <a:r>
              <a:rPr lang="pl-PL" sz="2400" b="1" dirty="0">
                <a:latin typeface="+mn-lt"/>
                <a:ea typeface="Adobe Fan Heiti Std B" panose="020B0700000000000000" pitchFamily="34" charset="-128"/>
                <a:cs typeface="Adobe Arabic" panose="02040503050201020203" pitchFamily="18" charset="-78"/>
              </a:rPr>
              <a:t>2045)</a:t>
            </a:r>
          </a:p>
          <a:p>
            <a:pPr lvl="3"/>
            <a:endParaRPr lang="pl-PL" sz="2400" b="1" dirty="0">
              <a:latin typeface="+mn-lt"/>
              <a:ea typeface="Adobe Fan Heiti Std B" panose="020B0700000000000000" pitchFamily="34" charset="-128"/>
              <a:cs typeface="Adobe Arabic" panose="02040503050201020203" pitchFamily="18" charset="-78"/>
            </a:endParaRPr>
          </a:p>
          <a:p>
            <a:r>
              <a:rPr lang="pl-PL" sz="2000" b="1" dirty="0">
                <a:solidFill>
                  <a:srgbClr val="00B0F0"/>
                </a:solidFill>
                <a:latin typeface="+mn-lt"/>
                <a:ea typeface="Adobe Fan Heiti Std B" panose="020B0700000000000000" pitchFamily="34" charset="-128"/>
                <a:cs typeface="Adobe Arabic" panose="02040503050201020203" pitchFamily="18" charset="-78"/>
              </a:rPr>
              <a:t>    superinteligencja + nanotechnologia + biotechnologia</a:t>
            </a:r>
          </a:p>
        </p:txBody>
      </p:sp>
    </p:spTree>
    <p:extLst>
      <p:ext uri="{BB962C8B-B14F-4D97-AF65-F5344CB8AC3E}">
        <p14:creationId xmlns:p14="http://schemas.microsoft.com/office/powerpoint/2010/main" val="385531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5250" y="1174968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92D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             </a:t>
            </a:r>
            <a:endParaRPr lang="pl-PL" sz="2800" dirty="0">
              <a:solidFill>
                <a:srgbClr val="92D050"/>
              </a:solidFill>
              <a:latin typeface="+mj-lt"/>
              <a:ea typeface="Adobe Fan Heiti Std B" panose="020B0700000000000000" pitchFamily="34" charset="-128"/>
            </a:endParaRPr>
          </a:p>
          <a:p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Adobe Fan Heiti Std B" panose="020B0700000000000000" pitchFamily="34" charset="-128"/>
              </a:rPr>
              <a:t>            S. Hawking, 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Adobe Fan Heiti Std B" panose="020B0700000000000000" pitchFamily="34" charset="-128"/>
              </a:rPr>
              <a:t>F. Wilczek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</a:p>
          <a:p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Adobe Fan Heiti Std B" panose="020B0700000000000000" pitchFamily="34" charset="-128"/>
              </a:rPr>
              <a:t>            M. </a:t>
            </a:r>
            <a:r>
              <a:rPr lang="pl-PL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Adobe Fan Heiti Std B" panose="020B0700000000000000" pitchFamily="34" charset="-128"/>
              </a:rPr>
              <a:t>Tegmark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Adobe Fan Heiti Std B" panose="020B0700000000000000" pitchFamily="34" charset="-128"/>
              </a:rPr>
              <a:t>S. Russel </a:t>
            </a:r>
          </a:p>
          <a:p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Adobe Fan Heiti Std B" panose="020B0700000000000000" pitchFamily="34" charset="-128"/>
              </a:rPr>
              <a:t>                               </a:t>
            </a:r>
            <a:r>
              <a:rPr lang="pl-PL" sz="2400" b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</a:rPr>
              <a:t>(2014)</a:t>
            </a:r>
          </a:p>
          <a:p>
            <a:r>
              <a:rPr lang="pl-PL" sz="2400" b="1" dirty="0">
                <a:solidFill>
                  <a:srgbClr val="FFFF00"/>
                </a:solidFill>
                <a:latin typeface="+mn-lt"/>
                <a:ea typeface="Adobe Fan Heiti Std B" panose="020B0700000000000000" pitchFamily="34" charset="-128"/>
                <a:cs typeface="Times New Roman" panose="02020603050405020304" pitchFamily="18" charset="0"/>
              </a:rPr>
              <a:t>       </a:t>
            </a:r>
            <a:r>
              <a:rPr lang="pl-PL" sz="2400" b="1" i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r>
              <a:rPr lang="pl-PL" sz="2400" b="1" i="1" dirty="0">
                <a:latin typeface="+mn-lt"/>
                <a:cs typeface="Times New Roman" panose="02020603050405020304" pitchFamily="18" charset="0"/>
              </a:rPr>
              <a:t>    </a:t>
            </a:r>
            <a:r>
              <a:rPr lang="pl-PL" sz="2600" b="1" dirty="0">
                <a:latin typeface="+mn-lt"/>
                <a:cs typeface="Adobe Arabic" panose="02040503050201020203" pitchFamily="18" charset="-78"/>
              </a:rPr>
              <a:t>„</a:t>
            </a:r>
            <a:r>
              <a:rPr lang="en-GB" sz="26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the creation of AI will be the biggest event </a:t>
            </a:r>
            <a:r>
              <a:rPr lang="pl-PL" sz="26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    </a:t>
            </a:r>
          </a:p>
          <a:p>
            <a:r>
              <a:rPr lang="pl-PL" sz="26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     i</a:t>
            </a:r>
            <a:r>
              <a:rPr lang="en-GB" sz="26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n</a:t>
            </a:r>
            <a:r>
              <a:rPr lang="pl-PL" sz="26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en-GB" sz="26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human history</a:t>
            </a:r>
            <a:r>
              <a:rPr lang="pl-PL" sz="26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…, </a:t>
            </a:r>
          </a:p>
          <a:p>
            <a:pPr lvl="2"/>
            <a:r>
              <a:rPr lang="pl-PL" sz="26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           and the </a:t>
            </a:r>
            <a:r>
              <a:rPr lang="en-GB" sz="26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biggest existential threat</a:t>
            </a:r>
            <a:r>
              <a:rPr lang="pl-PL" sz="2600" b="1" dirty="0">
                <a:latin typeface="+mn-lt"/>
                <a:cs typeface="Adobe Arabic" panose="02040503050201020203" pitchFamily="18" charset="-78"/>
              </a:rPr>
              <a:t>”</a:t>
            </a:r>
          </a:p>
          <a:p>
            <a:r>
              <a:rPr lang="pl-PL" sz="3200" dirty="0">
                <a:solidFill>
                  <a:srgbClr val="92D050"/>
                </a:solidFill>
                <a:latin typeface="Baskerville Old Face" panose="02020602080505020303" pitchFamily="18" charset="0"/>
                <a:ea typeface="Adobe Fan Heiti Std B" panose="020B0700000000000000" pitchFamily="34" charset="-128"/>
              </a:rPr>
              <a:t>  </a:t>
            </a:r>
            <a:r>
              <a:rPr lang="pl-PL" sz="2800" dirty="0">
                <a:solidFill>
                  <a:srgbClr val="92D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            </a:t>
            </a:r>
            <a:r>
              <a:rPr lang="pl-PL" sz="3200" dirty="0">
                <a:solidFill>
                  <a:srgbClr val="92D050"/>
                </a:solidFill>
                <a:latin typeface="Baskerville Old Face" panose="02020602080505020303" pitchFamily="18" charset="0"/>
                <a:ea typeface="Adobe Fan Heiti Std B" panose="020B0700000000000000" pitchFamily="34" charset="-128"/>
              </a:rPr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2844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b="1" dirty="0">
              <a:solidFill>
                <a:srgbClr val="FF0000"/>
              </a:solidFill>
              <a:latin typeface="Baskerville Old Face" panose="02020602080505020303" pitchFamily="18" charset="0"/>
              <a:ea typeface="Adobe Fan Heiti Std B" panose="020B0700000000000000" pitchFamily="34" charset="-128"/>
            </a:endParaRPr>
          </a:p>
          <a:p>
            <a:endParaRPr lang="pl-PL" sz="3200" b="1" dirty="0">
              <a:solidFill>
                <a:srgbClr val="FF0000"/>
              </a:solidFill>
              <a:latin typeface="Baskerville Old Face" panose="02020602080505020303" pitchFamily="18" charset="0"/>
              <a:ea typeface="Adobe Fan Heiti Std B" panose="020B0700000000000000" pitchFamily="34" charset="-12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0138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EBC4DCF-6DC2-48FD-B187-4F28C07B008A}"/>
              </a:ext>
            </a:extLst>
          </p:cNvPr>
          <p:cNvSpPr txBox="1"/>
          <p:nvPr/>
        </p:nvSpPr>
        <p:spPr>
          <a:xfrm>
            <a:off x="0" y="962025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          Rozwój superinteligencji</a:t>
            </a:r>
          </a:p>
          <a:p>
            <a:endParaRPr lang="pl-PL" dirty="0"/>
          </a:p>
          <a:p>
            <a:r>
              <a:rPr lang="pl-PL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</a:t>
            </a:r>
            <a:r>
              <a:rPr lang="pl-PL" sz="2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cyberspołeczność</a:t>
            </a:r>
            <a:r>
              <a:rPr lang="pl-PL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niebiologiczna</a:t>
            </a:r>
            <a:endParaRPr lang="pl-PL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pl-PL" sz="2400" b="1" dirty="0"/>
          </a:p>
          <a:p>
            <a:r>
              <a:rPr lang="pl-PL" sz="2400" b="1" dirty="0"/>
              <a:t>            </a:t>
            </a:r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społeczność hybryd ludzko-cybernetycznych</a:t>
            </a:r>
          </a:p>
          <a:p>
            <a:endParaRPr lang="pl-PL" sz="2400" b="1" dirty="0"/>
          </a:p>
          <a:p>
            <a:r>
              <a:rPr lang="pl-PL" sz="2400" b="1" dirty="0"/>
              <a:t>            </a:t>
            </a:r>
            <a:r>
              <a:rPr lang="pl-PL" sz="2400" b="1" dirty="0">
                <a:solidFill>
                  <a:schemeClr val="accent4">
                    <a:lumMod val="90000"/>
                  </a:schemeClr>
                </a:solidFill>
              </a:rPr>
              <a:t>współistnienie („pokojowe”) </a:t>
            </a:r>
            <a:r>
              <a:rPr lang="pl-PL" sz="2400" b="1" dirty="0" err="1">
                <a:solidFill>
                  <a:schemeClr val="accent4">
                    <a:lumMod val="90000"/>
                  </a:schemeClr>
                </a:solidFill>
              </a:rPr>
              <a:t>emów</a:t>
            </a:r>
            <a:r>
              <a:rPr lang="pl-PL" sz="2400" b="1" dirty="0">
                <a:solidFill>
                  <a:schemeClr val="accent4">
                    <a:lumMod val="90000"/>
                  </a:schemeClr>
                </a:solidFill>
              </a:rPr>
              <a:t> z </a:t>
            </a:r>
            <a:r>
              <a:rPr lang="pl-PL" sz="2400" b="1" i="1" dirty="0" err="1">
                <a:solidFill>
                  <a:schemeClr val="accent4">
                    <a:lumMod val="90000"/>
                  </a:schemeClr>
                </a:solidFill>
              </a:rPr>
              <a:t>hs</a:t>
            </a:r>
            <a:r>
              <a:rPr lang="pl-PL" sz="2400" b="1" dirty="0"/>
              <a:t> </a:t>
            </a:r>
          </a:p>
          <a:p>
            <a:r>
              <a:rPr lang="pl-PL" sz="2400" b="1" dirty="0"/>
              <a:t>           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Robin Hanson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>
                <a:solidFill>
                  <a:srgbClr val="FFFF00"/>
                </a:solidFill>
              </a:rPr>
              <a:t>(</a:t>
            </a:r>
            <a:r>
              <a:rPr lang="pl-PL" sz="2400" b="1" dirty="0" err="1">
                <a:solidFill>
                  <a:srgbClr val="FFFF00"/>
                </a:solidFill>
              </a:rPr>
              <a:t>Future</a:t>
            </a:r>
            <a:r>
              <a:rPr lang="pl-PL" sz="2400" b="1" dirty="0">
                <a:solidFill>
                  <a:srgbClr val="FFFF00"/>
                </a:solidFill>
              </a:rPr>
              <a:t> of </a:t>
            </a:r>
            <a:r>
              <a:rPr lang="pl-PL" sz="2400" b="1" dirty="0" err="1">
                <a:solidFill>
                  <a:srgbClr val="FFFF00"/>
                </a:solidFill>
              </a:rPr>
              <a:t>Humanity</a:t>
            </a:r>
            <a:r>
              <a:rPr lang="pl-PL" sz="2400" b="1" dirty="0">
                <a:solidFill>
                  <a:srgbClr val="FFFF00"/>
                </a:solidFill>
              </a:rPr>
              <a:t> </a:t>
            </a:r>
            <a:r>
              <a:rPr lang="pl-PL" sz="2400" b="1" dirty="0" err="1">
                <a:solidFill>
                  <a:srgbClr val="FFFF00"/>
                </a:solidFill>
              </a:rPr>
              <a:t>Institute</a:t>
            </a:r>
            <a:r>
              <a:rPr lang="pl-PL" sz="2400" b="1" dirty="0">
                <a:solidFill>
                  <a:srgbClr val="FFFF00"/>
                </a:solidFill>
              </a:rPr>
              <a:t> </a:t>
            </a:r>
          </a:p>
          <a:p>
            <a:r>
              <a:rPr lang="pl-PL" sz="2400" b="1" dirty="0">
                <a:solidFill>
                  <a:srgbClr val="FFFF00"/>
                </a:solidFill>
              </a:rPr>
              <a:t>                                    Oxford University)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pl-PL" sz="2000" b="1" i="1" dirty="0"/>
              <a:t> „The Age of EM: </a:t>
            </a:r>
            <a:r>
              <a:rPr lang="pl-PL" sz="2000" b="1" i="1" dirty="0" err="1"/>
              <a:t>Work</a:t>
            </a:r>
            <a:r>
              <a:rPr lang="pl-PL" sz="2000" b="1" i="1" dirty="0"/>
              <a:t>, Love and Life </a:t>
            </a:r>
          </a:p>
          <a:p>
            <a:r>
              <a:rPr lang="pl-PL" sz="2000" b="1" i="1" dirty="0"/>
              <a:t>                                </a:t>
            </a:r>
            <a:r>
              <a:rPr lang="pl-PL" sz="2000" b="1" i="1" dirty="0" err="1"/>
              <a:t>when</a:t>
            </a:r>
            <a:r>
              <a:rPr lang="pl-PL" sz="2000" b="1" i="1" dirty="0"/>
              <a:t> </a:t>
            </a:r>
            <a:r>
              <a:rPr lang="pl-PL" sz="2000" b="1" i="1" dirty="0" err="1"/>
              <a:t>Robots</a:t>
            </a:r>
            <a:r>
              <a:rPr lang="pl-PL" sz="2000" b="1" i="1" dirty="0"/>
              <a:t> </a:t>
            </a:r>
            <a:r>
              <a:rPr lang="pl-PL" sz="2000" b="1" i="1" dirty="0" err="1"/>
              <a:t>Rule</a:t>
            </a:r>
            <a:r>
              <a:rPr lang="pl-PL" sz="2000" b="1" i="1" dirty="0"/>
              <a:t> the Earth”        </a:t>
            </a:r>
          </a:p>
          <a:p>
            <a:r>
              <a:rPr lang="pl-PL" sz="2000" b="1" i="1" dirty="0"/>
              <a:t>                  </a:t>
            </a:r>
            <a:r>
              <a:rPr lang="pl-PL" sz="2000" b="1" dirty="0"/>
              <a:t>(</a:t>
            </a:r>
            <a:r>
              <a:rPr lang="pl-PL" sz="2000" b="1" i="1" dirty="0"/>
              <a:t>Oxford </a:t>
            </a:r>
            <a:r>
              <a:rPr lang="pl-PL" sz="2000" b="1" i="1" dirty="0" err="1"/>
              <a:t>Uni</a:t>
            </a:r>
            <a:r>
              <a:rPr lang="pl-PL" sz="2000" b="1" i="1" dirty="0"/>
              <a:t> Press, 2016</a:t>
            </a:r>
            <a:r>
              <a:rPr lang="pl-PL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0081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431458" y="3936544"/>
            <a:ext cx="5791200" cy="646331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FF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</a:t>
            </a:r>
            <a:r>
              <a:rPr lang="pl-PL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Dziękuję 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al robots | World’s first humanoid robot - Do It Easy With ScienceProg">
            <a:extLst>
              <a:ext uri="{FF2B5EF4-FFF2-40B4-BE49-F238E27FC236}">
                <a16:creationId xmlns:a16="http://schemas.microsoft.com/office/drawing/2014/main" id="{DE0D89CC-8A32-49CF-9170-917C6DD842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0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4本脚ロボ「BigDog」、ハワイで軍事演習に初参加（動画あり） « WIRED.jp">
            <a:extLst>
              <a:ext uri="{FF2B5EF4-FFF2-40B4-BE49-F238E27FC236}">
                <a16:creationId xmlns:a16="http://schemas.microsoft.com/office/drawing/2014/main" id="{F8FC4B92-AF9A-49C7-A491-60D6B05C0F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289300"/>
            <a:ext cx="5761990" cy="35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https://s-media-cache-ak0.pinimg.com/originals/66/ca/42/66ca42f4dd15da928e4161fe9128a01c.jpg">
            <a:extLst>
              <a:ext uri="{FF2B5EF4-FFF2-40B4-BE49-F238E27FC236}">
                <a16:creationId xmlns:a16="http://schemas.microsoft.com/office/drawing/2014/main" id="{D7FDFF85-5E0A-47FD-BFD0-F3850C7E51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120"/>
            <a:ext cx="3270250" cy="475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23FFDBE-08A9-4676-91BA-EB1A39B3D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74" y="-1031478"/>
            <a:ext cx="6349206" cy="63492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588023E-5D2B-43DA-AD49-EB2A38AC4C2A}"/>
              </a:ext>
            </a:extLst>
          </p:cNvPr>
          <p:cNvSpPr txBox="1"/>
          <p:nvPr/>
        </p:nvSpPr>
        <p:spPr>
          <a:xfrm>
            <a:off x="91440" y="3389421"/>
            <a:ext cx="894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   maszyny wyręczają lub zastępują  człowieka </a:t>
            </a:r>
          </a:p>
          <a:p>
            <a:r>
              <a:rPr lang="pl-PL" sz="2400" b="1" dirty="0">
                <a:solidFill>
                  <a:srgbClr val="FFFF00"/>
                </a:solidFill>
              </a:rPr>
              <a:t>             w coraz bardziej wyrafinowanych </a:t>
            </a:r>
          </a:p>
          <a:p>
            <a:r>
              <a:rPr lang="pl-PL" sz="2400" b="1" dirty="0">
                <a:solidFill>
                  <a:srgbClr val="FFFF00"/>
                </a:solidFill>
              </a:rPr>
              <a:t>                (</a:t>
            </a:r>
            <a:r>
              <a:rPr lang="pl-PL" sz="2400" b="1" dirty="0">
                <a:solidFill>
                  <a:srgbClr val="FF0000"/>
                </a:solidFill>
              </a:rPr>
              <a:t>inteligentnych</a:t>
            </a:r>
            <a:r>
              <a:rPr lang="pl-PL" sz="2400" b="1" dirty="0">
                <a:solidFill>
                  <a:srgbClr val="FFFF00"/>
                </a:solidFill>
              </a:rPr>
              <a:t>) czynnościach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A79F28-14C0-4806-924F-26DB84A6EE56}"/>
              </a:ext>
            </a:extLst>
          </p:cNvPr>
          <p:cNvSpPr txBox="1"/>
          <p:nvPr/>
        </p:nvSpPr>
        <p:spPr>
          <a:xfrm>
            <a:off x="1474470" y="5420627"/>
            <a:ext cx="56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66FF66"/>
                </a:solidFill>
              </a:rPr>
              <a:t>Wyposażyć maszyny w „mózg”!</a:t>
            </a:r>
          </a:p>
        </p:txBody>
      </p:sp>
    </p:spTree>
    <p:extLst>
      <p:ext uri="{BB962C8B-B14F-4D97-AF65-F5344CB8AC3E}">
        <p14:creationId xmlns:p14="http://schemas.microsoft.com/office/powerpoint/2010/main" val="115974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8609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l-PL" sz="2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Mózg </a:t>
            </a:r>
            <a:r>
              <a:rPr lang="pl-PL" sz="22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homo sapiens</a:t>
            </a:r>
            <a:br>
              <a:rPr lang="pl-PL" sz="2200" b="1" i="1" dirty="0">
                <a:latin typeface="+mn-lt"/>
              </a:rPr>
            </a:br>
            <a:r>
              <a:rPr lang="pl-PL" sz="2200" b="1" dirty="0">
                <a:solidFill>
                  <a:srgbClr val="FFFF00"/>
                </a:solidFill>
                <a:latin typeface="+mn-lt"/>
              </a:rPr>
              <a:t>najbardziej złożony układ Wszechświata (?)</a:t>
            </a:r>
            <a:r>
              <a:rPr lang="pl-PL" sz="2200" b="1" dirty="0">
                <a:latin typeface="+mn-lt"/>
              </a:rPr>
              <a:t>      </a:t>
            </a:r>
            <a:br>
              <a:rPr lang="pl-PL" sz="2200" b="1" dirty="0">
                <a:latin typeface="+mn-lt"/>
              </a:rPr>
            </a:br>
            <a:r>
              <a:rPr lang="pl-PL" sz="2200" b="1" dirty="0">
                <a:latin typeface="+mn-lt"/>
              </a:rPr>
              <a:t>                                  </a:t>
            </a:r>
            <a:r>
              <a:rPr lang="pl-PL" sz="2200" b="1" dirty="0">
                <a:solidFill>
                  <a:srgbClr val="FF0000"/>
                </a:solidFill>
                <a:latin typeface="+mn-lt"/>
              </a:rPr>
              <a:t>100 </a:t>
            </a:r>
            <a:r>
              <a:rPr lang="pl-PL" sz="2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miliardów neuronów</a:t>
            </a:r>
            <a:r>
              <a:rPr lang="pl-PL" sz="2200" b="1" dirty="0">
                <a:solidFill>
                  <a:srgbClr val="0000CC"/>
                </a:solidFill>
                <a:latin typeface="+mn-lt"/>
              </a:rPr>
              <a:t>                    </a:t>
            </a:r>
            <a:br>
              <a:rPr lang="pl-PL" sz="2200" b="1" dirty="0">
                <a:solidFill>
                  <a:srgbClr val="0000CC"/>
                </a:solidFill>
                <a:latin typeface="+mn-lt"/>
              </a:rPr>
            </a:br>
            <a:r>
              <a:rPr lang="pl-PL" sz="2200" b="1" dirty="0">
                <a:solidFill>
                  <a:srgbClr val="0000CC"/>
                </a:solidFill>
                <a:latin typeface="+mn-lt"/>
              </a:rPr>
              <a:t>                        </a:t>
            </a:r>
            <a:r>
              <a:rPr lang="pl-PL" sz="2200" b="1" dirty="0">
                <a:solidFill>
                  <a:srgbClr val="FF0000"/>
                </a:solidFill>
                <a:latin typeface="+mn-lt"/>
              </a:rPr>
              <a:t>1 000 000</a:t>
            </a:r>
            <a:r>
              <a:rPr lang="pl-PL" sz="22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pl-PL" sz="2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miliardów synaps</a:t>
            </a:r>
            <a:r>
              <a:rPr lang="pl-PL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099" name="Picture 1027" descr="2-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70075"/>
            <a:ext cx="8640763" cy="487203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323850" y="1870075"/>
            <a:ext cx="8640763" cy="4872038"/>
          </a:xfrm>
          <a:prstGeom prst="rect">
            <a:avLst/>
          </a:prstGeom>
          <a:solidFill>
            <a:srgbClr val="FF006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41713" cy="4257675"/>
          </a:xfrm>
          <a:noFill/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894138" y="1749425"/>
            <a:ext cx="498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sz="1800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541711" y="898359"/>
            <a:ext cx="560228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FF0066"/>
                </a:solidFill>
                <a:latin typeface="+mn-lt"/>
              </a:rPr>
              <a:t>„Wierna” symulacja </a:t>
            </a:r>
          </a:p>
          <a:p>
            <a:pPr eaLnBrk="1" hangingPunct="1"/>
            <a:r>
              <a:rPr lang="pl-PL" sz="2800" b="1" dirty="0">
                <a:solidFill>
                  <a:srgbClr val="FF0066"/>
                </a:solidFill>
                <a:latin typeface="+mn-lt"/>
              </a:rPr>
              <a:t> neuronu </a:t>
            </a:r>
            <a:r>
              <a:rPr lang="pl-PL" sz="2800" b="1" dirty="0" err="1">
                <a:solidFill>
                  <a:srgbClr val="FF0066"/>
                </a:solidFill>
                <a:latin typeface="+mn-lt"/>
              </a:rPr>
              <a:t>Purkinjego</a:t>
            </a:r>
            <a:r>
              <a:rPr lang="pl-PL" sz="2800" b="1" dirty="0">
                <a:solidFill>
                  <a:srgbClr val="FF0066"/>
                </a:solidFill>
                <a:latin typeface="+mn-lt"/>
              </a:rPr>
              <a:t>    </a:t>
            </a:r>
          </a:p>
          <a:p>
            <a:pPr eaLnBrk="1" hangingPunct="1"/>
            <a:r>
              <a:rPr lang="pl-PL" sz="2800" b="1" dirty="0">
                <a:solidFill>
                  <a:srgbClr val="FF0066"/>
                </a:solidFill>
                <a:latin typeface="+mn-lt"/>
              </a:rPr>
              <a:t>      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(1998-2003)</a:t>
            </a:r>
            <a:br>
              <a:rPr lang="pl-PL" sz="2800" b="1" dirty="0">
                <a:solidFill>
                  <a:srgbClr val="FF0066"/>
                </a:solidFill>
                <a:latin typeface="+mn-lt"/>
              </a:rPr>
            </a:br>
            <a:r>
              <a:rPr lang="pl-PL" sz="2800" dirty="0">
                <a:solidFill>
                  <a:srgbClr val="FF0066"/>
                </a:solidFill>
                <a:latin typeface="+mn-lt"/>
              </a:rPr>
              <a:t>              </a:t>
            </a:r>
            <a:br>
              <a:rPr lang="pl-PL" sz="2800" dirty="0">
                <a:solidFill>
                  <a:srgbClr val="FF0066"/>
                </a:solidFill>
                <a:latin typeface="+mn-lt"/>
              </a:rPr>
            </a:br>
            <a:r>
              <a:rPr lang="pl-PL" sz="2800" dirty="0">
                <a:solidFill>
                  <a:srgbClr val="FF0066"/>
                </a:solidFill>
                <a:latin typeface="+mn-lt"/>
              </a:rPr>
              <a:t>  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model </a:t>
            </a:r>
            <a:r>
              <a:rPr lang="pl-PL" sz="2800" b="1" dirty="0" err="1">
                <a:solidFill>
                  <a:srgbClr val="FFFF00"/>
                </a:solidFill>
                <a:latin typeface="+mn-lt"/>
              </a:rPr>
              <a:t>kompartmentowy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:</a:t>
            </a:r>
            <a:endParaRPr lang="pl-PL" sz="2800" dirty="0">
              <a:latin typeface="+mn-lt"/>
            </a:endParaRPr>
          </a:p>
          <a:p>
            <a:pPr eaLnBrk="1" hangingPunct="1"/>
            <a:r>
              <a:rPr lang="pl-PL" sz="2800" dirty="0">
                <a:latin typeface="+mn-lt"/>
              </a:rPr>
              <a:t>•</a:t>
            </a:r>
            <a:r>
              <a:rPr lang="pl-PL" sz="2800" b="1" dirty="0">
                <a:solidFill>
                  <a:srgbClr val="FFC000"/>
                </a:solidFill>
                <a:latin typeface="+mn-lt"/>
              </a:rPr>
              <a:t>naśladowanie neuronów  </a:t>
            </a:r>
          </a:p>
          <a:p>
            <a:pPr eaLnBrk="1" hangingPunct="1"/>
            <a:r>
              <a:rPr lang="pl-PL" sz="2800" b="1" dirty="0">
                <a:solidFill>
                  <a:srgbClr val="FFC000"/>
                </a:solidFill>
                <a:latin typeface="+mn-lt"/>
              </a:rPr>
              <a:t>                    biologicznych</a:t>
            </a:r>
            <a:r>
              <a:rPr lang="pl-PL" sz="2800" dirty="0">
                <a:latin typeface="+mn-lt"/>
              </a:rPr>
              <a:t> </a:t>
            </a:r>
          </a:p>
          <a:p>
            <a:pPr eaLnBrk="1" hangingPunct="1"/>
            <a:r>
              <a:rPr lang="pl-PL" sz="2800" dirty="0"/>
              <a:t>•</a:t>
            </a:r>
            <a:r>
              <a:rPr lang="pl-PL" sz="2800" b="1" dirty="0">
                <a:solidFill>
                  <a:srgbClr val="FFC000"/>
                </a:solidFill>
              </a:rPr>
              <a:t>1600 </a:t>
            </a:r>
            <a:r>
              <a:rPr lang="pl-PL" sz="2800" b="1" dirty="0" err="1">
                <a:solidFill>
                  <a:srgbClr val="FFC000"/>
                </a:solidFill>
              </a:rPr>
              <a:t>kompartmentów</a:t>
            </a:r>
            <a:r>
              <a:rPr lang="pl-PL" sz="2800" dirty="0">
                <a:latin typeface="+mn-lt"/>
              </a:rPr>
              <a:t> </a:t>
            </a:r>
          </a:p>
          <a:p>
            <a:pPr eaLnBrk="1" hangingPunct="1"/>
            <a:r>
              <a:rPr lang="pl-PL" sz="2800" dirty="0"/>
              <a:t>•</a:t>
            </a:r>
            <a:r>
              <a:rPr lang="pl-PL" sz="2800" b="1" dirty="0">
                <a:solidFill>
                  <a:srgbClr val="FFC000"/>
                </a:solidFill>
              </a:rPr>
              <a:t>morfologia </a:t>
            </a:r>
          </a:p>
          <a:p>
            <a:pPr eaLnBrk="1" hangingPunct="1"/>
            <a:r>
              <a:rPr lang="pl-PL" sz="2800" b="1" dirty="0">
                <a:solidFill>
                  <a:srgbClr val="FFC000"/>
                </a:solidFill>
              </a:rPr>
              <a:t>  </a:t>
            </a:r>
            <a:r>
              <a:rPr lang="pl-PL" sz="2800" b="1" dirty="0" err="1">
                <a:solidFill>
                  <a:srgbClr val="FFC000"/>
                </a:solidFill>
              </a:rPr>
              <a:t>zrekontruowana</a:t>
            </a:r>
            <a:r>
              <a:rPr lang="pl-PL" sz="2800" b="1" dirty="0">
                <a:solidFill>
                  <a:srgbClr val="FFC000"/>
                </a:solidFill>
              </a:rPr>
              <a:t> </a:t>
            </a:r>
          </a:p>
          <a:p>
            <a:pPr eaLnBrk="1" hangingPunct="1"/>
            <a:r>
              <a:rPr lang="pl-PL" sz="2800" b="1" dirty="0">
                <a:solidFill>
                  <a:srgbClr val="FFC000"/>
                </a:solidFill>
              </a:rPr>
              <a:t>  z użyciem mikroskopu</a:t>
            </a:r>
            <a:endParaRPr lang="pl-PL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9" y="4234898"/>
            <a:ext cx="2036934" cy="260032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32523" y="6519446"/>
            <a:ext cx="4598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FFFF00"/>
                </a:solidFill>
                <a:ea typeface="Adobe Fan Heiti Std B" panose="020B0700000000000000" pitchFamily="34" charset="-128"/>
              </a:rPr>
              <a:t>          Erik de </a:t>
            </a:r>
            <a:r>
              <a:rPr lang="pl-PL" sz="1600" b="1" dirty="0" err="1">
                <a:solidFill>
                  <a:srgbClr val="FFFF00"/>
                </a:solidFill>
                <a:ea typeface="Adobe Fan Heiti Std B" panose="020B0700000000000000" pitchFamily="34" charset="-128"/>
              </a:rPr>
              <a:t>Schutter</a:t>
            </a:r>
            <a:r>
              <a:rPr lang="pl-PL" sz="1600" b="1" dirty="0">
                <a:solidFill>
                  <a:srgbClr val="FFFF00"/>
                </a:solidFill>
                <a:ea typeface="Adobe Fan Heiti Std B" panose="020B0700000000000000" pitchFamily="34" charset="-128"/>
              </a:rPr>
              <a:t> </a:t>
            </a:r>
            <a:endParaRPr lang="pl-PL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  <p:pic>
        <p:nvPicPr>
          <p:cNvPr id="13316" name="Picture 2" descr="C:\aGlowny\aDydaktyka\Wyklady\AIObliczeniowa_2010_2011\NeuronNeurofizjologia_Page_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999"/>
            <a:ext cx="9144001" cy="705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6978316"/>
            <a:ext cx="9144000" cy="35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8" y="1764632"/>
            <a:ext cx="4797425" cy="489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309813"/>
            <a:ext cx="2984500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80909" y="377825"/>
            <a:ext cx="814713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PROJEKT</a:t>
            </a:r>
            <a:r>
              <a:rPr lang="pl-PL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pl-PL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BLUE BRAIN</a:t>
            </a:r>
            <a:r>
              <a:rPr lang="pl-PL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pl-PL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Politechnika Lozańska, 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Brain </a:t>
            </a:r>
            <a:r>
              <a:rPr lang="pl-PL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Institute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pl-PL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13" y="3486736"/>
            <a:ext cx="1984217" cy="193457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481215" y="5615930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Henry </a:t>
            </a:r>
            <a:r>
              <a:rPr lang="pl-PL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Markram</a:t>
            </a: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0"/>
            <a:ext cx="91440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pl-PL" sz="1800" dirty="0"/>
          </a:p>
          <a:p>
            <a:pPr>
              <a:defRPr/>
            </a:pPr>
            <a:r>
              <a:rPr lang="pl-PL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</a:t>
            </a:r>
            <a:r>
              <a:rPr lang="pl-PL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Faza I:  struktury </a:t>
            </a:r>
            <a:r>
              <a:rPr lang="pl-PL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mikrokolumnowe</a:t>
            </a:r>
            <a:r>
              <a:rPr lang="pl-PL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>
              <a:defRPr/>
            </a:pPr>
            <a:r>
              <a:rPr lang="pl-PL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(kory nowej szczura)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303713"/>
            <a:ext cx="24638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349750"/>
            <a:ext cx="1654175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12107"/>
            <a:ext cx="205898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885950" y="3417739"/>
            <a:ext cx="725805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pl-P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Model:</a:t>
            </a:r>
          </a:p>
          <a:p>
            <a:pPr>
              <a:defRPr/>
            </a:pPr>
            <a:r>
              <a:rPr lang="pl-PL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10 000 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”wiernych” sztucznych neuronów</a:t>
            </a:r>
            <a:r>
              <a:rPr lang="pl-PL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>
              <a:defRPr/>
            </a:pPr>
            <a:r>
              <a:rPr lang="pl-PL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30 000 000 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dynamicznych synaps (połączeń)</a:t>
            </a:r>
          </a:p>
          <a:p>
            <a:pPr>
              <a:defRPr/>
            </a:pPr>
            <a:endParaRPr lang="pl-PL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pl-PL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91" name="Picture 9" descr="InsideNetwork_wm_siz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263650"/>
            <a:ext cx="196532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1295400" y="2574925"/>
            <a:ext cx="5486400" cy="260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3" name="Line 13"/>
          <p:cNvSpPr>
            <a:spLocks noChangeShapeType="1"/>
          </p:cNvSpPr>
          <p:nvPr/>
        </p:nvSpPr>
        <p:spPr bwMode="auto">
          <a:xfrm flipH="1" flipV="1">
            <a:off x="1279525" y="3565525"/>
            <a:ext cx="350838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44393" y="5097383"/>
            <a:ext cx="8069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symulacja </a:t>
            </a:r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makrokolumny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</a:t>
            </a:r>
          </a:p>
          <a:p>
            <a:pPr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(„in </a:t>
            </a:r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silico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 dynamiką zbliżoną do „in vivo”)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" y="2074863"/>
            <a:ext cx="2166938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79393" y="502920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</a:t>
            </a:r>
            <a:r>
              <a:rPr lang="pl-PL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silico</a:t>
            </a:r>
            <a:endParaRPr lang="pl-PL" sz="2400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04" y="2084388"/>
            <a:ext cx="2354262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649900" y="5641974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vitro</a:t>
            </a: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72" y="1658938"/>
            <a:ext cx="2182813" cy="47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85" y="1658938"/>
            <a:ext cx="2249488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974409" y="5641974"/>
            <a:ext cx="152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</a:t>
            </a:r>
            <a:r>
              <a:rPr lang="pl-PL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silico</a:t>
            </a:r>
            <a:endParaRPr lang="pl-PL" sz="2400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7157993" y="5565775"/>
            <a:ext cx="149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vitro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1019175" y="177891"/>
            <a:ext cx="714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BBP: faza I – 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„in </a:t>
            </a:r>
            <a:r>
              <a:rPr lang="pl-PL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silico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 vs „in vitro”</a:t>
            </a:r>
          </a:p>
        </p:txBody>
      </p:sp>
    </p:spTree>
    <p:extLst>
      <p:ext uri="{BB962C8B-B14F-4D97-AF65-F5344CB8AC3E}">
        <p14:creationId xmlns:p14="http://schemas.microsoft.com/office/powerpoint/2010/main" val="940170881"/>
      </p:ext>
    </p:extLst>
  </p:cSld>
  <p:clrMapOvr>
    <a:masterClrMapping/>
  </p:clrMapOvr>
</p:sld>
</file>

<file path=ppt/theme/theme1.xml><?xml version="1.0" encoding="utf-8"?>
<a:theme xmlns:a="http://schemas.openxmlformats.org/drawingml/2006/main" name="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u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6370</TotalTime>
  <Words>954</Words>
  <Application>Microsoft Office PowerPoint</Application>
  <PresentationFormat>Pokaz na ekranie (4:3)</PresentationFormat>
  <Paragraphs>251</Paragraphs>
  <Slides>24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6" baseType="lpstr">
      <vt:lpstr>Adobe Arabic</vt:lpstr>
      <vt:lpstr>Adobe Fan Heiti Std B</vt:lpstr>
      <vt:lpstr>Arial</vt:lpstr>
      <vt:lpstr>Arial Rounded MT Bold</vt:lpstr>
      <vt:lpstr>Baskerville Old Face</vt:lpstr>
      <vt:lpstr>Bodoni MT Black</vt:lpstr>
      <vt:lpstr>Calibri</vt:lpstr>
      <vt:lpstr>Courier New</vt:lpstr>
      <vt:lpstr>Times New Roman</vt:lpstr>
      <vt:lpstr>Verdana</vt:lpstr>
      <vt:lpstr>Wingdings</vt:lpstr>
      <vt:lpstr>Globus</vt:lpstr>
      <vt:lpstr>Prezentacja programu PowerPoint</vt:lpstr>
      <vt:lpstr>Prezentacja programu PowerPoint</vt:lpstr>
      <vt:lpstr>Prezentacja programu PowerPoint</vt:lpstr>
      <vt:lpstr>Mózg homo sapiens najbardziej złożony układ Wszechświata (?)                                         100 miliardów neuronów                                             1 000 000 miliardów synaps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UMCS Lublin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Wydział Matematyki, Fizyki i Informatyki</dc:creator>
  <cp:lastModifiedBy>Wiesław Kamiński</cp:lastModifiedBy>
  <cp:revision>161</cp:revision>
  <dcterms:created xsi:type="dcterms:W3CDTF">2006-05-23T15:03:10Z</dcterms:created>
  <dcterms:modified xsi:type="dcterms:W3CDTF">2018-03-02T21:56:52Z</dcterms:modified>
</cp:coreProperties>
</file>