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998" r:id="rId2"/>
    <p:sldId id="960" r:id="rId3"/>
    <p:sldId id="973" r:id="rId4"/>
    <p:sldId id="971" r:id="rId5"/>
    <p:sldId id="1018" r:id="rId6"/>
    <p:sldId id="1019" r:id="rId7"/>
    <p:sldId id="1020" r:id="rId8"/>
    <p:sldId id="985" r:id="rId9"/>
    <p:sldId id="964" r:id="rId10"/>
    <p:sldId id="1022" r:id="rId11"/>
    <p:sldId id="1024" r:id="rId12"/>
    <p:sldId id="975" r:id="rId13"/>
    <p:sldId id="976" r:id="rId14"/>
    <p:sldId id="1004" r:id="rId15"/>
    <p:sldId id="1007" r:id="rId16"/>
    <p:sldId id="1009" r:id="rId17"/>
    <p:sldId id="1011" r:id="rId1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41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0000FF"/>
    <a:srgbClr val="FFFF99"/>
    <a:srgbClr val="00CC00"/>
    <a:srgbClr val="00CC66"/>
    <a:srgbClr val="008000"/>
    <a:srgbClr val="FF6600"/>
    <a:srgbClr val="0033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59" d="100"/>
          <a:sy n="59" d="100"/>
        </p:scale>
        <p:origin x="498" y="78"/>
      </p:cViewPr>
      <p:guideLst>
        <p:guide orient="horz" pos="2137"/>
        <p:guide pos="4105"/>
      </p:guideLst>
    </p:cSldViewPr>
  </p:slideViewPr>
  <p:outlineViewPr>
    <p:cViewPr>
      <p:scale>
        <a:sx n="33" d="100"/>
        <a:sy n="33" d="100"/>
      </p:scale>
      <p:origin x="0" y="-1434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0C8DE93-914C-4EF1-AD6C-A0721FEC22EE}" type="datetimeFigureOut">
              <a:rPr lang="pl-PL"/>
              <a:pPr>
                <a:defRPr/>
              </a:pPr>
              <a:t>2018-03-03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F9E9B2F-5E99-4C65-A317-0404804510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9206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9E9B2F-5E99-4C65-A317-0404804510A0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5560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9E9B2F-5E99-4C65-A317-0404804510A0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5959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9E9B2F-5E99-4C65-A317-0404804510A0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7519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9E9B2F-5E99-4C65-A317-0404804510A0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9336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9E9B2F-5E99-4C65-A317-0404804510A0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1380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9E9B2F-5E99-4C65-A317-0404804510A0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7332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9E9B2F-5E99-4C65-A317-0404804510A0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746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22912-BF21-411B-9FC9-DC63EDCC01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50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24196-E70E-48E2-8018-B21A3DFC82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15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FFA40-F97E-45E5-AC73-6281D15E4F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29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89DF8-61EB-41B6-9068-1CDF1535A3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5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BB681-77AD-4E75-A575-EB073EC2EA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99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47F7D-4F30-46F0-9023-392529578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15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B87D2-472F-47BD-B4DF-F52FAC75D6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86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4880-57F2-4084-BD79-F85087E78B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84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4A32E-9D1E-4066-ABDD-4D005F247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9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C4972-A883-44C3-9782-5323BE2A3F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8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A4C92-459F-416D-973D-38930E4990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96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style wzorca tekstu</a:t>
            </a:r>
          </a:p>
          <a:p>
            <a:pPr lvl="1"/>
            <a:r>
              <a:rPr lang="en-GB" altLang="pl-PL" smtClean="0"/>
              <a:t>Drugi poziom</a:t>
            </a:r>
          </a:p>
          <a:p>
            <a:pPr lvl="2"/>
            <a:r>
              <a:rPr lang="en-GB" altLang="pl-PL" smtClean="0"/>
              <a:t>Trzeci poziom</a:t>
            </a:r>
          </a:p>
          <a:p>
            <a:pPr lvl="3"/>
            <a:r>
              <a:rPr lang="en-GB" altLang="pl-PL" smtClean="0"/>
              <a:t>Czwarty poziom</a:t>
            </a:r>
          </a:p>
          <a:p>
            <a:pPr lvl="4"/>
            <a:r>
              <a:rPr lang="en-GB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5786641-DD2E-4A46-B624-B82A60963A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27.pn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29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330.png"/><Relationship Id="rId7" Type="http://schemas.openxmlformats.org/officeDocument/2006/relationships/image" Target="../media/image260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38.png"/><Relationship Id="rId5" Type="http://schemas.openxmlformats.org/officeDocument/2006/relationships/image" Target="../media/image350.png"/><Relationship Id="rId10" Type="http://schemas.openxmlformats.org/officeDocument/2006/relationships/image" Target="../media/image37.png"/><Relationship Id="rId4" Type="http://schemas.openxmlformats.org/officeDocument/2006/relationships/image" Target="../media/image340.png"/><Relationship Id="rId9" Type="http://schemas.openxmlformats.org/officeDocument/2006/relationships/image" Target="../media/image3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52769"/>
            <a:ext cx="9144000" cy="1470025"/>
          </a:xfrm>
        </p:spPr>
        <p:txBody>
          <a:bodyPr/>
          <a:lstStyle/>
          <a:p>
            <a:r>
              <a:rPr lang="pl-PL" sz="8000" dirty="0" err="1" smtClean="0"/>
              <a:t>Camera</a:t>
            </a:r>
            <a:r>
              <a:rPr lang="pl-PL" sz="8000" dirty="0" smtClean="0"/>
              <a:t> obscura</a:t>
            </a:r>
            <a:endParaRPr lang="pl-PL" sz="8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1977214"/>
            <a:ext cx="6400800" cy="1752600"/>
          </a:xfrm>
        </p:spPr>
        <p:txBody>
          <a:bodyPr/>
          <a:lstStyle/>
          <a:p>
            <a:r>
              <a:rPr lang="pl-PL" sz="4000" dirty="0" smtClean="0"/>
              <a:t>Krzysztof Szymański</a:t>
            </a:r>
          </a:p>
          <a:p>
            <a:r>
              <a:rPr lang="pl-PL" sz="4000" dirty="0" smtClean="0"/>
              <a:t>Piotr </a:t>
            </a:r>
            <a:r>
              <a:rPr lang="pl-PL" sz="4000" dirty="0" err="1" smtClean="0"/>
              <a:t>Chomienia</a:t>
            </a:r>
            <a:endParaRPr lang="pl-PL" sz="4000" dirty="0"/>
          </a:p>
        </p:txBody>
      </p:sp>
      <p:sp>
        <p:nvSpPr>
          <p:cNvPr id="4" name="Podtytuł 2"/>
          <p:cNvSpPr txBox="1">
            <a:spLocks/>
          </p:cNvSpPr>
          <p:nvPr/>
        </p:nvSpPr>
        <p:spPr bwMode="auto">
          <a:xfrm>
            <a:off x="1524000" y="3858737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Wydział Fizyki </a:t>
            </a:r>
          </a:p>
          <a:p>
            <a:r>
              <a:rPr lang="pl-PL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Uniwersytet w Białymstoku</a:t>
            </a:r>
          </a:p>
          <a:p>
            <a:endParaRPr lang="pl-PL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i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kern="0" dirty="0" smtClean="0"/>
              <a:t>3.03.2018 </a:t>
            </a:r>
          </a:p>
        </p:txBody>
      </p:sp>
    </p:spTree>
    <p:extLst>
      <p:ext uri="{BB962C8B-B14F-4D97-AF65-F5344CB8AC3E}">
        <p14:creationId xmlns:p14="http://schemas.microsoft.com/office/powerpoint/2010/main" val="3507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222691" y="16726"/>
            <a:ext cx="8229600" cy="1143000"/>
          </a:xfrm>
        </p:spPr>
        <p:txBody>
          <a:bodyPr/>
          <a:lstStyle/>
          <a:p>
            <a:r>
              <a:rPr lang="pl-PL" dirty="0" smtClean="0"/>
              <a:t>ostrość obrazu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e tekstowe 4"/>
              <p:cNvSpPr txBox="1">
                <a:spLocks noChangeAspect="1"/>
              </p:cNvSpPr>
              <p:nvPr/>
            </p:nvSpPr>
            <p:spPr>
              <a:xfrm>
                <a:off x="5682617" y="94774"/>
                <a:ext cx="3224088" cy="1244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pl-PL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l-PL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pl-PL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pl-PL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pl-PL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l-PL" sz="3600" dirty="0" smtClean="0"/>
              </a:p>
            </p:txBody>
          </p:sp>
        </mc:Choice>
        <mc:Fallback xmlns="">
          <p:sp>
            <p:nvSpPr>
              <p:cNvPr id="6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617" y="94774"/>
                <a:ext cx="3224088" cy="12448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rostokąt 2"/>
          <p:cNvSpPr/>
          <p:nvPr/>
        </p:nvSpPr>
        <p:spPr>
          <a:xfrm flipH="1">
            <a:off x="3655174" y="4388437"/>
            <a:ext cx="45719" cy="2805994"/>
          </a:xfrm>
          <a:prstGeom prst="rect">
            <a:avLst/>
          </a:prstGeom>
          <a:solidFill>
            <a:srgbClr val="0000FF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12"/>
          <p:cNvCxnSpPr/>
          <p:nvPr/>
        </p:nvCxnSpPr>
        <p:spPr>
          <a:xfrm>
            <a:off x="6434536" y="4195667"/>
            <a:ext cx="0" cy="3144618"/>
          </a:xfrm>
          <a:prstGeom prst="line">
            <a:avLst/>
          </a:prstGeom>
          <a:ln w="0">
            <a:solidFill>
              <a:schemeClr val="tx1"/>
            </a:solidFill>
            <a:headEnd type="triangle"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e tekstowe 4"/>
              <p:cNvSpPr txBox="1">
                <a:spLocks noChangeAspect="1"/>
              </p:cNvSpPr>
              <p:nvPr/>
            </p:nvSpPr>
            <p:spPr>
              <a:xfrm>
                <a:off x="3940991" y="4388437"/>
                <a:ext cx="230563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00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=9.5 </m:t>
                      </m:r>
                      <m:r>
                        <m:rPr>
                          <m:sty m:val="p"/>
                        </m:rPr>
                        <a:rPr lang="pl-PL" sz="40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l-PL" sz="4000" dirty="0" smtClean="0"/>
              </a:p>
            </p:txBody>
          </p:sp>
        </mc:Choice>
        <mc:Fallback xmlns="">
          <p:sp>
            <p:nvSpPr>
              <p:cNvPr id="14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991" y="4388437"/>
                <a:ext cx="2305631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rostokąt 14"/>
          <p:cNvSpPr/>
          <p:nvPr/>
        </p:nvSpPr>
        <p:spPr>
          <a:xfrm>
            <a:off x="3315735" y="5296836"/>
            <a:ext cx="587440" cy="20955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" name="Łącznik prosty 4"/>
          <p:cNvCxnSpPr/>
          <p:nvPr/>
        </p:nvCxnSpPr>
        <p:spPr>
          <a:xfrm>
            <a:off x="326571" y="5396721"/>
            <a:ext cx="7675508" cy="0"/>
          </a:xfrm>
          <a:prstGeom prst="line">
            <a:avLst/>
          </a:prstGeom>
          <a:ln w="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2278856" y="5296836"/>
            <a:ext cx="1420829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>
            <a:off x="2278856" y="5506386"/>
            <a:ext cx="1420829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 flipH="1" flipV="1">
            <a:off x="2340335" y="5070618"/>
            <a:ext cx="1" cy="226218"/>
          </a:xfrm>
          <a:prstGeom prst="line">
            <a:avLst/>
          </a:prstGeom>
          <a:ln w="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 flipH="1" flipV="1">
            <a:off x="2340336" y="5506386"/>
            <a:ext cx="1" cy="226218"/>
          </a:xfrm>
          <a:prstGeom prst="line">
            <a:avLst/>
          </a:prstGeom>
          <a:ln w="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ole tekstowe 4"/>
              <p:cNvSpPr txBox="1">
                <a:spLocks noChangeAspect="1"/>
              </p:cNvSpPr>
              <p:nvPr/>
            </p:nvSpPr>
            <p:spPr>
              <a:xfrm rot="-5400000">
                <a:off x="1767741" y="5327172"/>
                <a:ext cx="45550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pl-PL" sz="4000" dirty="0" smtClean="0"/>
              </a:p>
            </p:txBody>
          </p:sp>
        </mc:Choice>
        <mc:Fallback xmlns="">
          <p:sp>
            <p:nvSpPr>
              <p:cNvPr id="26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5400000">
                <a:off x="1767741" y="5327172"/>
                <a:ext cx="455509" cy="6155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Prostokąt 32"/>
          <p:cNvSpPr/>
          <p:nvPr/>
        </p:nvSpPr>
        <p:spPr>
          <a:xfrm>
            <a:off x="1398503" y="2477777"/>
            <a:ext cx="1719881" cy="489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210094" y="2159242"/>
            <a:ext cx="2375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/>
              <a:t>oszacowania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pl-PL" sz="2400" dirty="0"/>
          </a:p>
        </p:txBody>
      </p:sp>
      <p:cxnSp>
        <p:nvCxnSpPr>
          <p:cNvPr id="10" name="Łącznik prosty ze strzałką 9"/>
          <p:cNvCxnSpPr/>
          <p:nvPr/>
        </p:nvCxnSpPr>
        <p:spPr>
          <a:xfrm flipV="1">
            <a:off x="1741714" y="4696214"/>
            <a:ext cx="0" cy="710980"/>
          </a:xfrm>
          <a:prstGeom prst="straightConnector1">
            <a:avLst/>
          </a:prstGeom>
          <a:ln w="698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741714" y="4696214"/>
            <a:ext cx="4671050" cy="148313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>
            <a:off x="1741714" y="4696214"/>
            <a:ext cx="4692822" cy="2011767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pole tekstowe 4"/>
              <p:cNvSpPr txBox="1">
                <a:spLocks noChangeAspect="1"/>
              </p:cNvSpPr>
              <p:nvPr/>
            </p:nvSpPr>
            <p:spPr>
              <a:xfrm>
                <a:off x="2416403" y="6330317"/>
                <a:ext cx="3059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l-PL" sz="2800" dirty="0" smtClean="0"/>
              </a:p>
            </p:txBody>
          </p:sp>
        </mc:Choice>
        <mc:Fallback xmlns="">
          <p:sp>
            <p:nvSpPr>
              <p:cNvPr id="34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403" y="6330317"/>
                <a:ext cx="30591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Łącznik prosty 34"/>
          <p:cNvCxnSpPr/>
          <p:nvPr/>
        </p:nvCxnSpPr>
        <p:spPr>
          <a:xfrm>
            <a:off x="1741714" y="6351748"/>
            <a:ext cx="1867741" cy="0"/>
          </a:xfrm>
          <a:prstGeom prst="line">
            <a:avLst/>
          </a:prstGeom>
          <a:ln w="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 flipH="1">
            <a:off x="1741714" y="5407194"/>
            <a:ext cx="1" cy="1102463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/>
          <p:nvPr/>
        </p:nvCxnSpPr>
        <p:spPr>
          <a:xfrm>
            <a:off x="6412764" y="5396721"/>
            <a:ext cx="0" cy="1112936"/>
          </a:xfrm>
          <a:prstGeom prst="straightConnector1">
            <a:avLst/>
          </a:prstGeom>
          <a:ln w="698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pole tekstowe 4"/>
              <p:cNvSpPr txBox="1">
                <a:spLocks noChangeAspect="1"/>
              </p:cNvSpPr>
              <p:nvPr/>
            </p:nvSpPr>
            <p:spPr>
              <a:xfrm rot="-5400000">
                <a:off x="5447954" y="5235957"/>
                <a:ext cx="260385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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pl-PL" sz="4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4000" dirty="0" smtClean="0"/>
              </a:p>
            </p:txBody>
          </p:sp>
        </mc:Choice>
        <mc:Fallback xmlns="">
          <p:sp>
            <p:nvSpPr>
              <p:cNvPr id="47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5400000">
                <a:off x="5447954" y="5235957"/>
                <a:ext cx="2603854" cy="6155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Prostokąt 47"/>
              <p:cNvSpPr/>
              <p:nvPr/>
            </p:nvSpPr>
            <p:spPr>
              <a:xfrm>
                <a:off x="669066" y="2164937"/>
                <a:ext cx="7468711" cy="1584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pl-PL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l-PL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pl-PL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pl-PL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=30 </m:t>
                            </m:r>
                            <m:r>
                              <m:rPr>
                                <m:sty m:val="p"/>
                              </m:rPr>
                              <a:rPr lang="pl-PL" sz="3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e>
                          <m:e>
                            <m:r>
                              <a:rPr lang="pl-PL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pl-PL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=3</m:t>
                            </m:r>
                            <m:r>
                              <a:rPr lang="pl-PL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pl-PL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pl-PL" sz="3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e>
                        </m:mr>
                        <m:mr>
                          <m:e>
                            <m:r>
                              <a:rPr lang="pl-PL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l-PL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=5 </m:t>
                            </m:r>
                            <m:r>
                              <m:rPr>
                                <m:sty m:val="p"/>
                              </m:rPr>
                              <a:rPr lang="pl-PL" sz="3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mm</m:t>
                            </m:r>
                            <m:r>
                              <a:rPr lang="pl-PL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</m:e>
                          <m:e>
                            <m:r>
                              <a:rPr lang="pl-PL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pl-PL" sz="3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l-PL" sz="3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mm</m:t>
                            </m:r>
                          </m:e>
                          <m:e>
                            <m:r>
                              <a:rPr lang="pl-PL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5 </m:t>
                            </m:r>
                            <m:r>
                              <m:rPr>
                                <m:sty m:val="p"/>
                              </m:rPr>
                              <a:rPr lang="pl-PL" sz="3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mm</m:t>
                            </m:r>
                          </m:e>
                        </m:mr>
                        <m:mr>
                          <m:e>
                            <m:r>
                              <a:rPr lang="pl-PL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l-PL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=30 </m:t>
                            </m:r>
                            <m:r>
                              <m:rPr>
                                <m:sty m:val="p"/>
                              </m:rPr>
                              <a:rPr lang="pl-PL" sz="3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mm</m:t>
                            </m:r>
                          </m:e>
                          <m:e>
                            <m:r>
                              <a:rPr lang="pl-PL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40</m:t>
                            </m:r>
                            <m:r>
                              <a:rPr lang="pl-PL" sz="3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l-PL" sz="3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mm</m:t>
                            </m:r>
                          </m:e>
                          <m:e>
                            <m:r>
                              <a:rPr lang="pl-PL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31</m:t>
                            </m:r>
                            <m:r>
                              <a:rPr lang="pl-PL" sz="3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l-PL" sz="3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mm</m:t>
                            </m:r>
                          </m:e>
                        </m:mr>
                      </m:m>
                    </m:oMath>
                  </m:oMathPara>
                </a14:m>
                <a:endParaRPr lang="pl-PL" sz="3600" dirty="0"/>
              </a:p>
            </p:txBody>
          </p:sp>
        </mc:Choice>
        <mc:Fallback xmlns="">
          <p:sp>
            <p:nvSpPr>
              <p:cNvPr id="48" name="Prostokąt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66" y="2164937"/>
                <a:ext cx="7468711" cy="158428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bjaśnienie prostokątne zaokrąglone 54"/>
          <p:cNvSpPr/>
          <p:nvPr/>
        </p:nvSpPr>
        <p:spPr>
          <a:xfrm>
            <a:off x="3451432" y="2784985"/>
            <a:ext cx="4399023" cy="964232"/>
          </a:xfrm>
          <a:prstGeom prst="wedgeRoundRectCallout">
            <a:avLst>
              <a:gd name="adj1" fmla="val -71810"/>
              <a:gd name="adj2" fmla="val -68459"/>
              <a:gd name="adj3" fmla="val 16667"/>
            </a:avLst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291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3441" y="16726"/>
            <a:ext cx="8229600" cy="1143000"/>
          </a:xfrm>
        </p:spPr>
        <p:txBody>
          <a:bodyPr/>
          <a:lstStyle/>
          <a:p>
            <a:r>
              <a:rPr lang="pl-PL" dirty="0"/>
              <a:t>dyfrakcja na </a:t>
            </a:r>
            <a:r>
              <a:rPr lang="pl-PL" dirty="0" smtClean="0"/>
              <a:t>otworze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1" y="1201289"/>
            <a:ext cx="4600297" cy="3450223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5294410" y="1943624"/>
            <a:ext cx="2666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 smtClean="0">
                <a:solidFill>
                  <a:srgbClr val="222222"/>
                </a:solidFill>
              </a:rPr>
              <a:t>otwór 0.9 mm</a:t>
            </a:r>
            <a:endParaRPr lang="pl-P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ostokąt 4"/>
              <p:cNvSpPr/>
              <p:nvPr/>
            </p:nvSpPr>
            <p:spPr>
              <a:xfrm>
                <a:off x="5294410" y="2551079"/>
                <a:ext cx="226754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l-PL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~700 </m:t>
                      </m:r>
                      <m:r>
                        <m:rPr>
                          <m:sty m:val="p"/>
                        </m:rPr>
                        <a:rPr lang="pl-PL" sz="3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nm</m:t>
                      </m:r>
                      <m:r>
                        <m:rPr>
                          <m:nor/>
                        </m:rPr>
                        <a:rPr lang="pl-PL" sz="3200" dirty="0">
                          <a:solidFill>
                            <a:srgbClr val="C00000"/>
                          </a:solidFill>
                        </a:rPr>
                        <m:t> </m:t>
                      </m:r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5" name="Prostoką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410" y="2551079"/>
                <a:ext cx="2267544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rostokąt 6"/>
          <p:cNvSpPr/>
          <p:nvPr/>
        </p:nvSpPr>
        <p:spPr>
          <a:xfrm>
            <a:off x="1456640" y="5172525"/>
            <a:ext cx="34922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 smtClean="0"/>
              <a:t>krążki </a:t>
            </a:r>
            <a:r>
              <a:rPr lang="pl-PL" sz="4000" dirty="0" err="1" smtClean="0"/>
              <a:t>Airy’ego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84178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409115" y="0"/>
            <a:ext cx="9144000" cy="1143000"/>
          </a:xfrm>
        </p:spPr>
        <p:txBody>
          <a:bodyPr/>
          <a:lstStyle/>
          <a:p>
            <a:r>
              <a:rPr lang="pl-PL" altLang="pl-PL" sz="5400" dirty="0" smtClean="0"/>
              <a:t>dyfrakcja na otworze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pole tekstowe 4"/>
              <p:cNvSpPr txBox="1">
                <a:spLocks noChangeAspect="1"/>
              </p:cNvSpPr>
              <p:nvPr/>
            </p:nvSpPr>
            <p:spPr>
              <a:xfrm>
                <a:off x="5447452" y="5024527"/>
                <a:ext cx="22392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pl-PL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𝑘𝑑</m:t>
                          </m:r>
                          <m:r>
                            <m:rPr>
                              <m:sty m:val="p"/>
                            </m:rPr>
                            <a:rPr lang="pl-PL" sz="280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pl-PL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l-PL" sz="2800" dirty="0" smtClean="0"/>
              </a:p>
            </p:txBody>
          </p:sp>
        </mc:Choice>
        <mc:Fallback xmlns="">
          <p:sp>
            <p:nvSpPr>
              <p:cNvPr id="27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452" y="5024527"/>
                <a:ext cx="2239203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a 7"/>
          <p:cNvGrpSpPr/>
          <p:nvPr/>
        </p:nvGrpSpPr>
        <p:grpSpPr>
          <a:xfrm>
            <a:off x="2316883" y="917863"/>
            <a:ext cx="4457989" cy="3714991"/>
            <a:chOff x="2316883" y="917863"/>
            <a:chExt cx="4457989" cy="3714991"/>
          </a:xfrm>
        </p:grpSpPr>
        <p:grpSp>
          <p:nvGrpSpPr>
            <p:cNvPr id="3" name="Grupa 2"/>
            <p:cNvGrpSpPr/>
            <p:nvPr/>
          </p:nvGrpSpPr>
          <p:grpSpPr>
            <a:xfrm>
              <a:off x="2316883" y="917863"/>
              <a:ext cx="4457989" cy="3714991"/>
              <a:chOff x="2316883" y="917863"/>
              <a:chExt cx="4457989" cy="3714991"/>
            </a:xfrm>
          </p:grpSpPr>
          <p:pic>
            <p:nvPicPr>
              <p:cNvPr id="72967" name="Picture 263" descr="https://upload.wikimedia.org/wikipedia/commons/thumb/f/fa/Circular_aperture_variables.svg/300px-Circular_aperture_variables.svg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6883" y="917863"/>
                <a:ext cx="4457989" cy="37149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Elipsa 1"/>
              <p:cNvSpPr/>
              <p:nvPr/>
            </p:nvSpPr>
            <p:spPr>
              <a:xfrm rot="1583317">
                <a:off x="2761524" y="2614002"/>
                <a:ext cx="415400" cy="6164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cxnSp>
          <p:nvCxnSpPr>
            <p:cNvPr id="5" name="Łącznik prosty ze strzałką 4"/>
            <p:cNvCxnSpPr/>
            <p:nvPr/>
          </p:nvCxnSpPr>
          <p:spPr>
            <a:xfrm flipV="1">
              <a:off x="2886075" y="1996355"/>
              <a:ext cx="449069" cy="122547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e tekstowe 4"/>
              <p:cNvSpPr txBox="1">
                <a:spLocks noChangeAspect="1"/>
              </p:cNvSpPr>
              <p:nvPr/>
            </p:nvSpPr>
            <p:spPr>
              <a:xfrm>
                <a:off x="2749768" y="2336951"/>
                <a:ext cx="3191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pl-PL" sz="2800" dirty="0" smtClean="0"/>
              </a:p>
            </p:txBody>
          </p:sp>
        </mc:Choice>
        <mc:Fallback xmlns="">
          <p:sp>
            <p:nvSpPr>
              <p:cNvPr id="13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768" y="2336951"/>
                <a:ext cx="319190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e tekstowe 4"/>
              <p:cNvSpPr txBox="1">
                <a:spLocks noChangeAspect="1"/>
              </p:cNvSpPr>
              <p:nvPr/>
            </p:nvSpPr>
            <p:spPr>
              <a:xfrm>
                <a:off x="5489015" y="5673038"/>
                <a:ext cx="1195584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l-PL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l-PL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l-PL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pl-PL" sz="2800" dirty="0" smtClean="0"/>
              </a:p>
            </p:txBody>
          </p:sp>
        </mc:Choice>
        <mc:Fallback xmlns="">
          <p:sp>
            <p:nvSpPr>
              <p:cNvPr id="14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15" y="5673038"/>
                <a:ext cx="1195584" cy="80945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e tekstowe 4"/>
              <p:cNvSpPr txBox="1">
                <a:spLocks noChangeAspect="1"/>
              </p:cNvSpPr>
              <p:nvPr/>
            </p:nvSpPr>
            <p:spPr>
              <a:xfrm>
                <a:off x="1307181" y="5024527"/>
                <a:ext cx="3157788" cy="1053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pl-PL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pl-PL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pl-PL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l-PL" sz="2800" dirty="0" smtClean="0"/>
              </a:p>
            </p:txBody>
          </p:sp>
        </mc:Choice>
        <mc:Fallback xmlns="">
          <p:sp>
            <p:nvSpPr>
              <p:cNvPr id="15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181" y="5024527"/>
                <a:ext cx="3157788" cy="105323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rostokąt 15"/>
          <p:cNvSpPr/>
          <p:nvPr/>
        </p:nvSpPr>
        <p:spPr>
          <a:xfrm>
            <a:off x="730902" y="6268981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dyfrakcja Fraunhofera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640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/>
          <a:srcRect l="10682" t="14427" r="38636" b="29384"/>
          <a:stretch/>
        </p:blipFill>
        <p:spPr>
          <a:xfrm>
            <a:off x="1510334" y="2398385"/>
            <a:ext cx="5796823" cy="361326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9736"/>
            <a:ext cx="9144000" cy="1143000"/>
          </a:xfrm>
        </p:spPr>
        <p:txBody>
          <a:bodyPr/>
          <a:lstStyle/>
          <a:p>
            <a:r>
              <a:rPr lang="pl-PL" dirty="0" smtClean="0"/>
              <a:t>dyfrakcja na otworze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e tekstowe 4"/>
              <p:cNvSpPr txBox="1">
                <a:spLocks noChangeAspect="1"/>
              </p:cNvSpPr>
              <p:nvPr/>
            </p:nvSpPr>
            <p:spPr>
              <a:xfrm>
                <a:off x="337324" y="991857"/>
                <a:ext cx="3157788" cy="1053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pl-PL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pl-PL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pl-PL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l-PL" sz="2800" dirty="0" smtClean="0"/>
              </a:p>
            </p:txBody>
          </p:sp>
        </mc:Choice>
        <mc:Fallback xmlns="">
          <p:sp>
            <p:nvSpPr>
              <p:cNvPr id="15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24" y="991857"/>
                <a:ext cx="3157788" cy="105323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4"/>
              <p:cNvSpPr txBox="1">
                <a:spLocks noChangeAspect="1"/>
              </p:cNvSpPr>
              <p:nvPr/>
            </p:nvSpPr>
            <p:spPr>
              <a:xfrm>
                <a:off x="4366282" y="1190328"/>
                <a:ext cx="4777718" cy="6448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l-PL" sz="2800" dirty="0" smtClean="0"/>
              </a:p>
            </p:txBody>
          </p:sp>
        </mc:Choice>
        <mc:Fallback xmlns="">
          <p:sp>
            <p:nvSpPr>
              <p:cNvPr id="17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282" y="1190328"/>
                <a:ext cx="4777718" cy="64485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a 7"/>
          <p:cNvGrpSpPr/>
          <p:nvPr/>
        </p:nvGrpSpPr>
        <p:grpSpPr>
          <a:xfrm>
            <a:off x="3757916" y="4403784"/>
            <a:ext cx="1988621" cy="1220596"/>
            <a:chOff x="4010328" y="4791056"/>
            <a:chExt cx="1988621" cy="1220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pole tekstowe 4"/>
                <p:cNvSpPr txBox="1">
                  <a:spLocks noChangeAspect="1"/>
                </p:cNvSpPr>
                <p:nvPr/>
              </p:nvSpPr>
              <p:spPr>
                <a:xfrm>
                  <a:off x="4010328" y="4791056"/>
                  <a:ext cx="1988621" cy="4308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pl-PL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sz="2800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800" i="1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l-PL" sz="2800" i="1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l-PL" sz="28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=3.8317</m:t>
                        </m:r>
                      </m:oMath>
                    </m:oMathPara>
                  </a14:m>
                  <a:endParaRPr lang="pl-PL" sz="2800" dirty="0" smtClean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pole tekstowe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0328" y="4791056"/>
                  <a:ext cx="1988621" cy="43088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Łącznik prosty ze strzałką 4"/>
            <p:cNvCxnSpPr/>
            <p:nvPr/>
          </p:nvCxnSpPr>
          <p:spPr>
            <a:xfrm>
              <a:off x="4193684" y="5221943"/>
              <a:ext cx="0" cy="789709"/>
            </a:xfrm>
            <a:prstGeom prst="straightConnector1">
              <a:avLst/>
            </a:prstGeom>
            <a:ln w="31750">
              <a:solidFill>
                <a:srgbClr val="00CC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e tekstowe 4"/>
              <p:cNvSpPr txBox="1">
                <a:spLocks noChangeAspect="1"/>
              </p:cNvSpPr>
              <p:nvPr/>
            </p:nvSpPr>
            <p:spPr>
              <a:xfrm>
                <a:off x="3428788" y="6238789"/>
                <a:ext cx="23177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pl-PL" sz="280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pl-PL" sz="280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pl-PL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l-PL" sz="2800" dirty="0" smtClean="0"/>
              </a:p>
            </p:txBody>
          </p:sp>
        </mc:Choice>
        <mc:Fallback xmlns="">
          <p:sp>
            <p:nvSpPr>
              <p:cNvPr id="12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788" y="6238789"/>
                <a:ext cx="2317749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e tekstowe 4"/>
              <p:cNvSpPr txBox="1">
                <a:spLocks noChangeAspect="1"/>
              </p:cNvSpPr>
              <p:nvPr/>
            </p:nvSpPr>
            <p:spPr>
              <a:xfrm>
                <a:off x="7006114" y="5891985"/>
                <a:ext cx="3010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2800" dirty="0" smtClean="0"/>
              </a:p>
            </p:txBody>
          </p:sp>
        </mc:Choice>
        <mc:Fallback xmlns="">
          <p:sp>
            <p:nvSpPr>
              <p:cNvPr id="13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114" y="5891985"/>
                <a:ext cx="301043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5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514842" y="16726"/>
            <a:ext cx="8229600" cy="1143000"/>
          </a:xfrm>
        </p:spPr>
        <p:txBody>
          <a:bodyPr/>
          <a:lstStyle/>
          <a:p>
            <a:r>
              <a:rPr lang="pl-PL" dirty="0"/>
              <a:t>dyfrakcja na </a:t>
            </a:r>
            <a:r>
              <a:rPr lang="pl-PL" dirty="0" smtClean="0"/>
              <a:t>otworze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e tekstowe 4"/>
              <p:cNvSpPr txBox="1">
                <a:spLocks noChangeAspect="1"/>
              </p:cNvSpPr>
              <p:nvPr/>
            </p:nvSpPr>
            <p:spPr>
              <a:xfrm>
                <a:off x="6746051" y="127153"/>
                <a:ext cx="2179251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l-PL" sz="280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pl-PL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l-PL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≈1.22</m:t>
                      </m:r>
                      <m:f>
                        <m:fPr>
                          <m:ctrlPr>
                            <a:rPr lang="pl-PL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pl-PL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pl-PL" sz="2800" dirty="0" smtClean="0"/>
              </a:p>
            </p:txBody>
          </p:sp>
        </mc:Choice>
        <mc:Fallback xmlns="">
          <p:sp>
            <p:nvSpPr>
              <p:cNvPr id="6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051" y="127153"/>
                <a:ext cx="2179251" cy="8182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rostokąt 2"/>
          <p:cNvSpPr/>
          <p:nvPr/>
        </p:nvSpPr>
        <p:spPr>
          <a:xfrm>
            <a:off x="969085" y="4407433"/>
            <a:ext cx="137813" cy="3429000"/>
          </a:xfrm>
          <a:prstGeom prst="rect">
            <a:avLst/>
          </a:prstGeom>
          <a:solidFill>
            <a:srgbClr val="0000FF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12"/>
          <p:cNvCxnSpPr/>
          <p:nvPr/>
        </p:nvCxnSpPr>
        <p:spPr>
          <a:xfrm>
            <a:off x="5370368" y="4580495"/>
            <a:ext cx="0" cy="4158259"/>
          </a:xfrm>
          <a:prstGeom prst="line">
            <a:avLst/>
          </a:prstGeom>
          <a:ln w="50800">
            <a:solidFill>
              <a:schemeClr val="tx1"/>
            </a:solidFill>
            <a:headEnd type="triangle"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e tekstowe 4"/>
              <p:cNvSpPr txBox="1">
                <a:spLocks noChangeAspect="1"/>
              </p:cNvSpPr>
              <p:nvPr/>
            </p:nvSpPr>
            <p:spPr>
              <a:xfrm>
                <a:off x="1539691" y="6140345"/>
                <a:ext cx="230563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00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=9.5 </m:t>
                      </m:r>
                      <m:r>
                        <m:rPr>
                          <m:sty m:val="p"/>
                        </m:rPr>
                        <a:rPr lang="pl-PL" sz="40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l-PL" sz="4000" dirty="0" smtClean="0"/>
              </a:p>
            </p:txBody>
          </p:sp>
        </mc:Choice>
        <mc:Fallback xmlns="">
          <p:sp>
            <p:nvSpPr>
              <p:cNvPr id="14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691" y="6140345"/>
                <a:ext cx="2305631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upa 24"/>
          <p:cNvGrpSpPr/>
          <p:nvPr/>
        </p:nvGrpSpPr>
        <p:grpSpPr>
          <a:xfrm>
            <a:off x="0" y="5781414"/>
            <a:ext cx="5361709" cy="535563"/>
            <a:chOff x="0" y="4802982"/>
            <a:chExt cx="5361709" cy="535563"/>
          </a:xfrm>
        </p:grpSpPr>
        <p:sp>
          <p:nvSpPr>
            <p:cNvPr id="15" name="Prostokąt 14"/>
            <p:cNvSpPr/>
            <p:nvPr/>
          </p:nvSpPr>
          <p:spPr>
            <a:xfrm>
              <a:off x="675365" y="5029200"/>
              <a:ext cx="587440" cy="83127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5" name="Łącznik prosty 4"/>
            <p:cNvCxnSpPr/>
            <p:nvPr/>
          </p:nvCxnSpPr>
          <p:spPr>
            <a:xfrm>
              <a:off x="0" y="5070764"/>
              <a:ext cx="5361709" cy="0"/>
            </a:xfrm>
            <a:prstGeom prst="line">
              <a:avLst/>
            </a:prstGeom>
            <a:ln w="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>
              <a:off x="778202" y="5029200"/>
              <a:ext cx="328696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778202" y="5112327"/>
              <a:ext cx="328696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>
            <a:xfrm flipH="1" flipV="1">
              <a:off x="845344" y="4802982"/>
              <a:ext cx="1" cy="226218"/>
            </a:xfrm>
            <a:prstGeom prst="line">
              <a:avLst/>
            </a:prstGeom>
            <a:ln w="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23"/>
            <p:cNvCxnSpPr/>
            <p:nvPr/>
          </p:nvCxnSpPr>
          <p:spPr>
            <a:xfrm flipH="1" flipV="1">
              <a:off x="845345" y="5112327"/>
              <a:ext cx="1" cy="226218"/>
            </a:xfrm>
            <a:prstGeom prst="line">
              <a:avLst/>
            </a:prstGeom>
            <a:ln w="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ole tekstowe 4"/>
              <p:cNvSpPr txBox="1">
                <a:spLocks noChangeAspect="1"/>
              </p:cNvSpPr>
              <p:nvPr/>
            </p:nvSpPr>
            <p:spPr>
              <a:xfrm rot="-5400000">
                <a:off x="390853" y="5258194"/>
                <a:ext cx="45550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pl-PL" sz="4000" dirty="0" smtClean="0"/>
              </a:p>
            </p:txBody>
          </p:sp>
        </mc:Choice>
        <mc:Fallback xmlns="">
          <p:sp>
            <p:nvSpPr>
              <p:cNvPr id="26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5400000">
                <a:off x="390853" y="5258194"/>
                <a:ext cx="455509" cy="6155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pole tekstowe 4"/>
              <p:cNvSpPr txBox="1">
                <a:spLocks noChangeAspect="1"/>
              </p:cNvSpPr>
              <p:nvPr/>
            </p:nvSpPr>
            <p:spPr>
              <a:xfrm rot="-5400000">
                <a:off x="5692503" y="4636262"/>
                <a:ext cx="43069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4000" dirty="0" smtClean="0"/>
              </a:p>
            </p:txBody>
          </p:sp>
        </mc:Choice>
        <mc:Fallback xmlns="">
          <p:sp>
            <p:nvSpPr>
              <p:cNvPr id="31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5400000">
                <a:off x="5692503" y="4636262"/>
                <a:ext cx="430695" cy="6155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Prostokąt 31"/>
              <p:cNvSpPr/>
              <p:nvPr/>
            </p:nvSpPr>
            <p:spPr>
              <a:xfrm>
                <a:off x="310831" y="1554935"/>
                <a:ext cx="8340745" cy="16051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pl-PL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pl-P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pl-P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=400 </m:t>
                            </m:r>
                            <m:r>
                              <m:rPr>
                                <m:sty m:val="p"/>
                              </m:rPr>
                              <a:rPr lang="pl-PL" sz="36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nm</m:t>
                            </m:r>
                          </m:e>
                          <m:e>
                            <m:r>
                              <a:rPr lang="pl-PL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pl-PL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=700 </m:t>
                            </m:r>
                            <m:r>
                              <m:rPr>
                                <m:sty m:val="p"/>
                              </m:rPr>
                              <a:rPr lang="pl-PL" sz="36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nm</m:t>
                            </m:r>
                            <m:r>
                              <m:rPr>
                                <m:nor/>
                              </m:rPr>
                              <a:rPr lang="pl-PL" sz="3600" dirty="0">
                                <a:solidFill>
                                  <a:srgbClr val="C00000"/>
                                </a:solidFill>
                              </a:rPr>
                              <m:t> </m:t>
                            </m:r>
                          </m:e>
                        </m:mr>
                        <m:mr>
                          <m:e>
                            <m:r>
                              <a:rPr lang="pl-PL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l-PL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=5 </m:t>
                            </m:r>
                            <m:r>
                              <m:rPr>
                                <m:sty m:val="p"/>
                              </m:rPr>
                              <a:rPr lang="pl-PL" sz="3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mm</m:t>
                            </m:r>
                            <m:r>
                              <a:rPr lang="pl-PL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</m:e>
                          <m:e>
                            <m:r>
                              <a:rPr lang="pl-PL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0.9</m:t>
                            </m:r>
                            <m:r>
                              <a:rPr lang="pl-PL" sz="3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l-PL" sz="3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mm</m:t>
                            </m:r>
                          </m:e>
                          <m:e>
                            <m:r>
                              <a:rPr lang="pl-PL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1.6 </m:t>
                            </m:r>
                            <m:r>
                              <m:rPr>
                                <m:sty m:val="p"/>
                              </m:rPr>
                              <a:rPr lang="pl-PL" sz="3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mm</m:t>
                            </m:r>
                          </m:e>
                        </m:mr>
                        <m:mr>
                          <m:e>
                            <m:r>
                              <a:rPr lang="pl-PL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l-PL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=30 </m:t>
                            </m:r>
                            <m:r>
                              <m:rPr>
                                <m:sty m:val="p"/>
                              </m:rPr>
                              <a:rPr lang="pl-PL" sz="3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mm</m:t>
                            </m:r>
                          </m:e>
                          <m:e>
                            <m:r>
                              <a:rPr lang="pl-PL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0.2</m:t>
                            </m:r>
                            <m:r>
                              <a:rPr lang="pl-PL" sz="3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l-PL" sz="3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mm</m:t>
                            </m:r>
                          </m:e>
                          <m:e>
                            <m:r>
                              <a:rPr lang="pl-PL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0.3</m:t>
                            </m:r>
                            <m:r>
                              <a:rPr lang="pl-PL" sz="3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l-PL" sz="3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mm</m:t>
                            </m:r>
                          </m:e>
                        </m:mr>
                      </m:m>
                    </m:oMath>
                  </m:oMathPara>
                </a14:m>
                <a:endParaRPr lang="pl-PL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Prostokąt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31" y="1554935"/>
                <a:ext cx="8340745" cy="160518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Prostokąt 32"/>
          <p:cNvSpPr/>
          <p:nvPr/>
        </p:nvSpPr>
        <p:spPr>
          <a:xfrm>
            <a:off x="1285237" y="1635365"/>
            <a:ext cx="1719881" cy="489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688522" y="1324102"/>
            <a:ext cx="671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pl-PL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pl-P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e tekstowe 4"/>
              <p:cNvSpPr txBox="1">
                <a:spLocks noChangeAspect="1"/>
              </p:cNvSpPr>
              <p:nvPr/>
            </p:nvSpPr>
            <p:spPr>
              <a:xfrm>
                <a:off x="3110242" y="3446272"/>
                <a:ext cx="5464508" cy="961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  <m:rad>
                        <m:radPr>
                          <m:degHide m:val="on"/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l-PL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rad>
                      <m:r>
                        <a:rPr lang="pl-PL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l-PL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.9</m:t>
                                </m:r>
                                <m:r>
                                  <m:rPr>
                                    <m:brk m:alnAt="7"/>
                                  </m:rPr>
                                  <a:rPr lang="pl-PL" sz="2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pl-PL" sz="2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mm</m:t>
                                </m:r>
                                <m:r>
                                  <m:rPr>
                                    <m:brk m:alnAt="7"/>
                                  </m:rPr>
                                  <a:rPr lang="pl-PL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pl-PL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pl-PL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=400 </m:t>
                                </m:r>
                                <m:r>
                                  <m:rPr>
                                    <m:sty m:val="p"/>
                                  </m:rPr>
                                  <a:rPr lang="pl-PL" sz="28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nm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2.6</m:t>
                                </m:r>
                                <m:r>
                                  <m:rPr>
                                    <m:sty m:val="p"/>
                                  </m:rPr>
                                  <a:rPr lang="pl-PL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mm</m:t>
                                </m:r>
                                <m:r>
                                  <a:rPr lang="pl-PL" sz="2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pl-PL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pl-PL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=700 </m:t>
                                </m:r>
                                <m:r>
                                  <m:rPr>
                                    <m:sty m:val="p"/>
                                  </m:rPr>
                                  <a:rPr lang="pl-PL" sz="28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nm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2800" dirty="0" smtClean="0"/>
              </a:p>
            </p:txBody>
          </p:sp>
        </mc:Choice>
        <mc:Fallback xmlns="">
          <p:sp>
            <p:nvSpPr>
              <p:cNvPr id="20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242" y="3446272"/>
                <a:ext cx="5464508" cy="96116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rostokąt 3"/>
          <p:cNvSpPr/>
          <p:nvPr/>
        </p:nvSpPr>
        <p:spPr>
          <a:xfrm>
            <a:off x="1420609" y="3645948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 smtClean="0"/>
              <a:t>ale!!!</a:t>
            </a:r>
            <a:endParaRPr lang="pl-PL" sz="3200" dirty="0"/>
          </a:p>
        </p:txBody>
      </p:sp>
      <p:sp>
        <p:nvSpPr>
          <p:cNvPr id="22" name="Objaśnienie prostokątne zaokrąglone 21"/>
          <p:cNvSpPr/>
          <p:nvPr/>
        </p:nvSpPr>
        <p:spPr>
          <a:xfrm>
            <a:off x="3451432" y="2195886"/>
            <a:ext cx="4873418" cy="1175964"/>
          </a:xfrm>
          <a:prstGeom prst="wedgeRoundRectCallout">
            <a:avLst>
              <a:gd name="adj1" fmla="val -71810"/>
              <a:gd name="adj2" fmla="val -68459"/>
              <a:gd name="adj3" fmla="val 16667"/>
            </a:avLst>
          </a:prstGeom>
          <a:noFill/>
          <a:ln w="508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88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dyfrakcja na krawędzi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38422" t="40728" r="40464" b="31896"/>
          <a:stretch/>
        </p:blipFill>
        <p:spPr>
          <a:xfrm>
            <a:off x="2489200" y="1978176"/>
            <a:ext cx="4230308" cy="3083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/>
              <p:cNvSpPr txBox="1">
                <a:spLocks noChangeAspect="1"/>
              </p:cNvSpPr>
              <p:nvPr/>
            </p:nvSpPr>
            <p:spPr>
              <a:xfrm rot="16200000">
                <a:off x="460539" y="2967852"/>
                <a:ext cx="230563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00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=9.5 </m:t>
                      </m:r>
                      <m:r>
                        <m:rPr>
                          <m:sty m:val="p"/>
                        </m:rPr>
                        <a:rPr lang="pl-PL" sz="40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l-PL" sz="4000" dirty="0" smtClean="0"/>
              </a:p>
            </p:txBody>
          </p:sp>
        </mc:Choice>
        <mc:Fallback xmlns="">
          <p:sp>
            <p:nvSpPr>
              <p:cNvPr id="5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60539" y="2967852"/>
                <a:ext cx="2305631" cy="6155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Łącznik prosty 5"/>
          <p:cNvCxnSpPr/>
          <p:nvPr/>
        </p:nvCxnSpPr>
        <p:spPr>
          <a:xfrm>
            <a:off x="4376057" y="1714500"/>
            <a:ext cx="886845" cy="0"/>
          </a:xfrm>
          <a:prstGeom prst="line">
            <a:avLst/>
          </a:prstGeom>
          <a:ln w="50800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4"/>
              <p:cNvSpPr txBox="1">
                <a:spLocks noChangeAspect="1"/>
              </p:cNvSpPr>
              <p:nvPr/>
            </p:nvSpPr>
            <p:spPr>
              <a:xfrm>
                <a:off x="4580067" y="1098217"/>
                <a:ext cx="43069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4000" dirty="0" smtClean="0"/>
              </a:p>
            </p:txBody>
          </p:sp>
        </mc:Choice>
        <mc:Fallback xmlns="">
          <p:sp>
            <p:nvSpPr>
              <p:cNvPr id="7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067" y="1098217"/>
                <a:ext cx="430695" cy="6155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Łącznik prosty 11"/>
          <p:cNvCxnSpPr/>
          <p:nvPr/>
        </p:nvCxnSpPr>
        <p:spPr>
          <a:xfrm>
            <a:off x="4376057" y="1515194"/>
            <a:ext cx="0" cy="560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5262902" y="1515194"/>
            <a:ext cx="0" cy="560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e tekstowe 4"/>
              <p:cNvSpPr txBox="1">
                <a:spLocks noChangeAspect="1"/>
              </p:cNvSpPr>
              <p:nvPr/>
            </p:nvSpPr>
            <p:spPr>
              <a:xfrm>
                <a:off x="464482" y="5095221"/>
                <a:ext cx="1682192" cy="700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ad>
                        <m:radPr>
                          <m:degHide m:val="on"/>
                          <m:ctrlPr>
                            <a:rPr lang="pl-PL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pl-PL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rad>
                    </m:oMath>
                  </m:oMathPara>
                </a14:m>
                <a:endParaRPr lang="pl-PL" sz="4000" dirty="0" smtClean="0"/>
              </a:p>
            </p:txBody>
          </p:sp>
        </mc:Choice>
        <mc:Fallback xmlns="">
          <p:sp>
            <p:nvSpPr>
              <p:cNvPr id="15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82" y="5095221"/>
                <a:ext cx="1682192" cy="7006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Łącznik prosty 15"/>
          <p:cNvCxnSpPr/>
          <p:nvPr/>
        </p:nvCxnSpPr>
        <p:spPr>
          <a:xfrm flipH="1">
            <a:off x="6559964" y="2248023"/>
            <a:ext cx="480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 flipH="1">
            <a:off x="6719508" y="2097163"/>
            <a:ext cx="321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e tekstowe 4"/>
              <p:cNvSpPr txBox="1">
                <a:spLocks noChangeAspect="1"/>
              </p:cNvSpPr>
              <p:nvPr/>
            </p:nvSpPr>
            <p:spPr>
              <a:xfrm>
                <a:off x="7041484" y="1957228"/>
                <a:ext cx="2914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pl-PL" sz="2800" dirty="0" smtClean="0"/>
              </a:p>
            </p:txBody>
          </p:sp>
        </mc:Choice>
        <mc:Fallback xmlns="">
          <p:sp>
            <p:nvSpPr>
              <p:cNvPr id="20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484" y="1957228"/>
                <a:ext cx="291490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Prostokąt 21"/>
              <p:cNvSpPr/>
              <p:nvPr/>
            </p:nvSpPr>
            <p:spPr>
              <a:xfrm>
                <a:off x="3459101" y="5445542"/>
                <a:ext cx="5487143" cy="1023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pl-PL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pl-P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pl-P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=400 </m:t>
                            </m:r>
                            <m:r>
                              <m:rPr>
                                <m:sty m:val="p"/>
                              </m:rPr>
                              <a:rPr lang="pl-PL" sz="36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nm</m:t>
                            </m:r>
                          </m:e>
                          <m:e>
                            <m:r>
                              <a:rPr lang="pl-PL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pl-PL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=700 </m:t>
                            </m:r>
                            <m:r>
                              <m:rPr>
                                <m:sty m:val="p"/>
                              </m:rPr>
                              <a:rPr lang="pl-PL" sz="36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nm</m:t>
                            </m:r>
                          </m:e>
                        </m:mr>
                        <m:mr>
                          <m:e>
                            <m:r>
                              <a:rPr lang="pl-PL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l-PL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=2 </m:t>
                            </m:r>
                            <m:r>
                              <m:rPr>
                                <m:sty m:val="p"/>
                              </m:rPr>
                              <a:rPr lang="pl-PL" sz="3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mm</m:t>
                            </m:r>
                          </m:e>
                          <m:e>
                            <m:r>
                              <a:rPr lang="pl-PL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l-PL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=3 </m:t>
                            </m:r>
                            <m:r>
                              <m:rPr>
                                <m:sty m:val="p"/>
                              </m:rPr>
                              <a:rPr lang="pl-PL" sz="3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mm</m:t>
                            </m:r>
                          </m:e>
                        </m:mr>
                      </m:m>
                    </m:oMath>
                  </m:oMathPara>
                </a14:m>
                <a:endParaRPr lang="pl-PL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Prostoką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101" y="5445542"/>
                <a:ext cx="5487143" cy="102380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Prostokąt 23"/>
          <p:cNvSpPr/>
          <p:nvPr/>
        </p:nvSpPr>
        <p:spPr>
          <a:xfrm>
            <a:off x="730902" y="6084315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dyfrakcja </a:t>
            </a:r>
            <a:r>
              <a:rPr lang="pl-PL" dirty="0" err="1" smtClean="0"/>
              <a:t>Fresnela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pole tekstowe 4"/>
              <p:cNvSpPr txBox="1">
                <a:spLocks noChangeAspect="1"/>
              </p:cNvSpPr>
              <p:nvPr/>
            </p:nvSpPr>
            <p:spPr>
              <a:xfrm>
                <a:off x="7040828" y="3446272"/>
                <a:ext cx="1406732" cy="4903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&gt;</m:t>
                      </m:r>
                      <m:rad>
                        <m:radPr>
                          <m:degHide m:val="on"/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l-PL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rad>
                    </m:oMath>
                  </m:oMathPara>
                </a14:m>
                <a:endParaRPr lang="pl-PL" sz="2800" dirty="0" smtClean="0"/>
              </a:p>
            </p:txBody>
          </p:sp>
        </mc:Choice>
        <mc:Fallback xmlns="">
          <p:sp>
            <p:nvSpPr>
              <p:cNvPr id="25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828" y="3446272"/>
                <a:ext cx="1406732" cy="49039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9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3381"/>
            <a:ext cx="8229600" cy="1143000"/>
          </a:xfrm>
        </p:spPr>
        <p:txBody>
          <a:bodyPr/>
          <a:lstStyle/>
          <a:p>
            <a:r>
              <a:rPr lang="pl-PL" dirty="0" smtClean="0"/>
              <a:t>Resume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6338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 smtClean="0"/>
              <a:t>ostrość obrazu zależy od wielkości otworu – im mniejszy, tym lepiej</a:t>
            </a:r>
          </a:p>
          <a:p>
            <a:pPr marL="0" indent="0">
              <a:buNone/>
            </a:pPr>
            <a:endParaRPr lang="pl-PL" sz="2800" dirty="0" smtClean="0"/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 smtClean="0"/>
              <a:t>jasność obrazu </a:t>
            </a:r>
            <a:r>
              <a:rPr lang="pl-PL" sz="2800" dirty="0"/>
              <a:t>zależy od wielkości otworu – im </a:t>
            </a:r>
            <a:r>
              <a:rPr lang="pl-PL" sz="2800" dirty="0" smtClean="0"/>
              <a:t>większy, </a:t>
            </a:r>
            <a:r>
              <a:rPr lang="pl-PL" sz="2800" dirty="0"/>
              <a:t>tym </a:t>
            </a:r>
            <a:r>
              <a:rPr lang="pl-PL" sz="2800" dirty="0" smtClean="0"/>
              <a:t>lepiej</a:t>
            </a:r>
          </a:p>
          <a:p>
            <a:pPr marL="0" indent="0">
              <a:buNone/>
            </a:pPr>
            <a:endParaRPr lang="pl-PL" sz="2800" dirty="0" smtClean="0"/>
          </a:p>
          <a:p>
            <a:pPr marL="0" indent="0">
              <a:buNone/>
            </a:pPr>
            <a:r>
              <a:rPr lang="pl-PL" sz="2800" dirty="0" smtClean="0"/>
              <a:t>spodziewać się należy, że efekty dyfrakcyjne w naszej </a:t>
            </a:r>
            <a:r>
              <a:rPr lang="pl-PL" sz="2800" i="1" dirty="0" err="1" smtClean="0"/>
              <a:t>camera</a:t>
            </a:r>
            <a:r>
              <a:rPr lang="pl-PL" sz="2800" i="1" dirty="0" smtClean="0"/>
              <a:t> obscura </a:t>
            </a:r>
            <a:r>
              <a:rPr lang="pl-PL" sz="2800" dirty="0" smtClean="0"/>
              <a:t>wystąpią przy otworach tak małych, że wtedy będą trudności z obserwacją jasności obrazu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4"/>
              <p:cNvSpPr txBox="1">
                <a:spLocks noChangeAspect="1"/>
              </p:cNvSpPr>
              <p:nvPr/>
            </p:nvSpPr>
            <p:spPr>
              <a:xfrm>
                <a:off x="5526061" y="1626462"/>
                <a:ext cx="2687210" cy="1037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pl-PL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l-PL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pl-PL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pl-PL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pl-PL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l-PL" sz="3000" dirty="0" smtClean="0"/>
              </a:p>
            </p:txBody>
          </p:sp>
        </mc:Choice>
        <mc:Fallback xmlns="">
          <p:sp>
            <p:nvSpPr>
              <p:cNvPr id="4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061" y="1626462"/>
                <a:ext cx="2687210" cy="10373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578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Zapraszamy na pokaz 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97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4656" y="344155"/>
            <a:ext cx="7772400" cy="1470025"/>
          </a:xfrm>
        </p:spPr>
        <p:txBody>
          <a:bodyPr/>
          <a:lstStyle/>
          <a:p>
            <a:r>
              <a:rPr lang="pl-PL" dirty="0" smtClean="0"/>
              <a:t>Plan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06256" y="1814180"/>
            <a:ext cx="6400800" cy="17526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dirty="0" smtClean="0"/>
              <a:t>idea</a:t>
            </a:r>
            <a:endParaRPr lang="pl-PL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dirty="0" smtClean="0"/>
              <a:t>zjawisko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dirty="0"/>
              <a:t>historia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dirty="0" smtClean="0"/>
              <a:t>geometria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dirty="0" smtClean="0"/>
              <a:t>ostrość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dirty="0" smtClean="0"/>
              <a:t>pokaz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249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etymologia</a:t>
            </a:r>
          </a:p>
        </p:txBody>
      </p:sp>
      <p:sp>
        <p:nvSpPr>
          <p:cNvPr id="3" name="Prostokąt 2"/>
          <p:cNvSpPr/>
          <p:nvPr/>
        </p:nvSpPr>
        <p:spPr>
          <a:xfrm>
            <a:off x="657225" y="1687801"/>
            <a:ext cx="80295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i="1" dirty="0" err="1" smtClean="0"/>
              <a:t>camera</a:t>
            </a:r>
            <a:r>
              <a:rPr lang="pl-PL" sz="3200" i="1" dirty="0" smtClean="0"/>
              <a:t> </a:t>
            </a:r>
            <a:r>
              <a:rPr lang="pl-PL" sz="3200" i="1" dirty="0"/>
              <a:t>obscura</a:t>
            </a:r>
            <a:r>
              <a:rPr lang="pl-PL" sz="3200" dirty="0"/>
              <a:t> (łac. ciemna komnata)</a:t>
            </a:r>
          </a:p>
          <a:p>
            <a:r>
              <a:rPr lang="pl-PL" sz="3200" dirty="0"/>
              <a:t>synonimy: kamera otworkowa.</a:t>
            </a:r>
          </a:p>
        </p:txBody>
      </p:sp>
    </p:spTree>
    <p:extLst>
      <p:ext uri="{BB962C8B-B14F-4D97-AF65-F5344CB8AC3E}">
        <p14:creationId xmlns:p14="http://schemas.microsoft.com/office/powerpoint/2010/main" val="727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ównoległobok 8"/>
          <p:cNvSpPr/>
          <p:nvPr/>
        </p:nvSpPr>
        <p:spPr>
          <a:xfrm rot="5400000">
            <a:off x="3060956" y="2929869"/>
            <a:ext cx="2416629" cy="1716717"/>
          </a:xfrm>
          <a:prstGeom prst="parallelogram">
            <a:avLst>
              <a:gd name="adj" fmla="val 0"/>
            </a:avLst>
          </a:prstGeom>
          <a:solidFill>
            <a:srgbClr val="333333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98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idea</a:t>
            </a:r>
          </a:p>
        </p:txBody>
      </p:sp>
      <p:sp>
        <p:nvSpPr>
          <p:cNvPr id="3" name="Równoległobok 2"/>
          <p:cNvSpPr/>
          <p:nvPr/>
        </p:nvSpPr>
        <p:spPr>
          <a:xfrm rot="5400000">
            <a:off x="3837937" y="3313073"/>
            <a:ext cx="2856035" cy="940236"/>
          </a:xfrm>
          <a:prstGeom prst="parallelogram">
            <a:avLst>
              <a:gd name="adj" fmla="val 41335"/>
            </a:avLst>
          </a:prstGeom>
          <a:solidFill>
            <a:schemeClr val="bg1">
              <a:lumMod val="65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Równoległobok 5"/>
          <p:cNvSpPr/>
          <p:nvPr/>
        </p:nvSpPr>
        <p:spPr>
          <a:xfrm flipH="1">
            <a:off x="2652710" y="4821581"/>
            <a:ext cx="3083363" cy="387804"/>
          </a:xfrm>
          <a:prstGeom prst="parallelogram">
            <a:avLst>
              <a:gd name="adj" fmla="val 242985"/>
            </a:avLst>
          </a:prstGeom>
          <a:solidFill>
            <a:srgbClr val="333333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Równoległobok 6"/>
          <p:cNvSpPr/>
          <p:nvPr/>
        </p:nvSpPr>
        <p:spPr>
          <a:xfrm flipH="1">
            <a:off x="2630246" y="2355171"/>
            <a:ext cx="3105830" cy="387804"/>
          </a:xfrm>
          <a:prstGeom prst="parallelogram">
            <a:avLst>
              <a:gd name="adj" fmla="val 242985"/>
            </a:avLst>
          </a:prstGeom>
          <a:solidFill>
            <a:srgbClr val="FFFF99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ównoległobok 7"/>
          <p:cNvSpPr/>
          <p:nvPr/>
        </p:nvSpPr>
        <p:spPr>
          <a:xfrm rot="5400000">
            <a:off x="1681151" y="3304266"/>
            <a:ext cx="2849344" cy="951154"/>
          </a:xfrm>
          <a:prstGeom prst="parallelogram">
            <a:avLst>
              <a:gd name="adj" fmla="val 41335"/>
            </a:avLst>
          </a:prstGeom>
          <a:solidFill>
            <a:srgbClr val="FFFF99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" name="Łącznik prosty 4"/>
          <p:cNvCxnSpPr/>
          <p:nvPr/>
        </p:nvCxnSpPr>
        <p:spPr>
          <a:xfrm>
            <a:off x="991059" y="3929742"/>
            <a:ext cx="21989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3563192" y="3907970"/>
            <a:ext cx="15644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991059" y="3037114"/>
            <a:ext cx="2198914" cy="892628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3563192" y="4077953"/>
            <a:ext cx="1558107" cy="6321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 flipV="1">
            <a:off x="991059" y="3037114"/>
            <a:ext cx="0" cy="8926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H="1">
            <a:off x="5121299" y="3907970"/>
            <a:ext cx="6330" cy="8021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67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ównoległobok 11"/>
          <p:cNvSpPr/>
          <p:nvPr/>
        </p:nvSpPr>
        <p:spPr>
          <a:xfrm rot="5400000" flipV="1">
            <a:off x="-231784" y="4449452"/>
            <a:ext cx="3699160" cy="997528"/>
          </a:xfrm>
          <a:prstGeom prst="parallelogram">
            <a:avLst>
              <a:gd name="adj" fmla="val 118750"/>
            </a:avLst>
          </a:prstGeom>
          <a:solidFill>
            <a:srgbClr val="FFFF99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1314" y="-312568"/>
            <a:ext cx="8229600" cy="1143000"/>
          </a:xfrm>
        </p:spPr>
        <p:txBody>
          <a:bodyPr/>
          <a:lstStyle/>
          <a:p>
            <a:r>
              <a:rPr lang="pl-PL" dirty="0" smtClean="0"/>
              <a:t>cechy przekształcenia</a:t>
            </a:r>
            <a:endParaRPr lang="pl-PL" dirty="0"/>
          </a:p>
        </p:txBody>
      </p:sp>
      <p:cxnSp>
        <p:nvCxnSpPr>
          <p:cNvPr id="4" name="Łącznik prosty ze strzałką 3"/>
          <p:cNvCxnSpPr/>
          <p:nvPr/>
        </p:nvCxnSpPr>
        <p:spPr>
          <a:xfrm>
            <a:off x="3653791" y="3223759"/>
            <a:ext cx="0" cy="1724891"/>
          </a:xfrm>
          <a:prstGeom prst="straightConnector1">
            <a:avLst/>
          </a:prstGeom>
          <a:ln w="0">
            <a:solidFill>
              <a:schemeClr val="tx1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 flipV="1">
            <a:off x="2656262" y="4948650"/>
            <a:ext cx="997529" cy="1184779"/>
          </a:xfrm>
          <a:prstGeom prst="straightConnector1">
            <a:avLst/>
          </a:prstGeom>
          <a:ln w="0">
            <a:solidFill>
              <a:schemeClr val="tx1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>
            <a:off x="383085" y="4948650"/>
            <a:ext cx="3270706" cy="1"/>
          </a:xfrm>
          <a:prstGeom prst="straightConnector1">
            <a:avLst/>
          </a:prstGeom>
          <a:ln w="0">
            <a:solidFill>
              <a:schemeClr val="tx1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pole tekstowe 4"/>
              <p:cNvSpPr txBox="1">
                <a:spLocks noChangeAspect="1"/>
              </p:cNvSpPr>
              <p:nvPr/>
            </p:nvSpPr>
            <p:spPr>
              <a:xfrm>
                <a:off x="2317535" y="4948651"/>
                <a:ext cx="42569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00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pl-PL" sz="4000" dirty="0" smtClean="0"/>
              </a:p>
            </p:txBody>
          </p:sp>
        </mc:Choice>
        <mc:Fallback xmlns="">
          <p:sp>
            <p:nvSpPr>
              <p:cNvPr id="41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535" y="4948651"/>
                <a:ext cx="425694" cy="61555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Łącznik prosty ze strzałką 41"/>
          <p:cNvCxnSpPr/>
          <p:nvPr/>
        </p:nvCxnSpPr>
        <p:spPr>
          <a:xfrm flipV="1">
            <a:off x="620267" y="4948650"/>
            <a:ext cx="997529" cy="1184779"/>
          </a:xfrm>
          <a:prstGeom prst="straightConnector1">
            <a:avLst/>
          </a:prstGeom>
          <a:ln w="0">
            <a:solidFill>
              <a:schemeClr val="tx1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/>
          <p:nvPr/>
        </p:nvCxnSpPr>
        <p:spPr>
          <a:xfrm>
            <a:off x="1618551" y="3223759"/>
            <a:ext cx="0" cy="1724891"/>
          </a:xfrm>
          <a:prstGeom prst="straightConnector1">
            <a:avLst/>
          </a:prstGeom>
          <a:ln w="0">
            <a:solidFill>
              <a:schemeClr val="tx1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pole tekstowe 4"/>
              <p:cNvSpPr txBox="1">
                <a:spLocks noChangeAspect="1"/>
              </p:cNvSpPr>
              <p:nvPr/>
            </p:nvSpPr>
            <p:spPr>
              <a:xfrm>
                <a:off x="2875789" y="5667217"/>
                <a:ext cx="43069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4000" dirty="0" smtClean="0"/>
              </a:p>
            </p:txBody>
          </p:sp>
        </mc:Choice>
        <mc:Fallback xmlns="">
          <p:sp>
            <p:nvSpPr>
              <p:cNvPr id="44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789" y="5667217"/>
                <a:ext cx="430695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Łącznik prosty ze strzałką 45"/>
          <p:cNvCxnSpPr/>
          <p:nvPr/>
        </p:nvCxnSpPr>
        <p:spPr>
          <a:xfrm flipH="1" flipV="1">
            <a:off x="1907085" y="4031723"/>
            <a:ext cx="4298158" cy="2251047"/>
          </a:xfrm>
          <a:prstGeom prst="straightConnector1">
            <a:avLst/>
          </a:prstGeom>
          <a:ln w="0">
            <a:solidFill>
              <a:srgbClr val="0000FF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pole tekstowe 4"/>
              <p:cNvSpPr txBox="1">
                <a:spLocks noChangeAspect="1"/>
              </p:cNvSpPr>
              <p:nvPr/>
            </p:nvSpPr>
            <p:spPr>
              <a:xfrm>
                <a:off x="108971" y="5700670"/>
                <a:ext cx="54822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l-PL" sz="4000" dirty="0" smtClean="0"/>
              </a:p>
            </p:txBody>
          </p:sp>
        </mc:Choice>
        <mc:Fallback xmlns="">
          <p:sp>
            <p:nvSpPr>
              <p:cNvPr id="52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71" y="5700670"/>
                <a:ext cx="548227" cy="6155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pole tekstowe 4"/>
              <p:cNvSpPr txBox="1">
                <a:spLocks noChangeAspect="1"/>
              </p:cNvSpPr>
              <p:nvPr/>
            </p:nvSpPr>
            <p:spPr>
              <a:xfrm>
                <a:off x="973861" y="3082239"/>
                <a:ext cx="56265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l-PL" sz="4000" dirty="0" smtClean="0"/>
              </a:p>
            </p:txBody>
          </p:sp>
        </mc:Choice>
        <mc:Fallback xmlns="">
          <p:sp>
            <p:nvSpPr>
              <p:cNvPr id="53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61" y="3082239"/>
                <a:ext cx="562654" cy="6155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pole tekstowe 4"/>
              <p:cNvSpPr txBox="1">
                <a:spLocks noChangeAspect="1"/>
              </p:cNvSpPr>
              <p:nvPr/>
            </p:nvSpPr>
            <p:spPr>
              <a:xfrm>
                <a:off x="3091137" y="3016058"/>
                <a:ext cx="56265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l-PL" sz="4000" dirty="0" smtClean="0"/>
              </a:p>
            </p:txBody>
          </p:sp>
        </mc:Choice>
        <mc:Fallback xmlns="">
          <p:sp>
            <p:nvSpPr>
              <p:cNvPr id="56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137" y="3016058"/>
                <a:ext cx="562654" cy="6155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pole tekstowe 4"/>
              <p:cNvSpPr txBox="1">
                <a:spLocks noChangeAspect="1"/>
              </p:cNvSpPr>
              <p:nvPr/>
            </p:nvSpPr>
            <p:spPr>
              <a:xfrm>
                <a:off x="167737" y="4335324"/>
                <a:ext cx="97270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l-PL" sz="4000" dirty="0" smtClean="0"/>
              </a:p>
            </p:txBody>
          </p:sp>
        </mc:Choice>
        <mc:Fallback xmlns="">
          <p:sp>
            <p:nvSpPr>
              <p:cNvPr id="57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37" y="4335324"/>
                <a:ext cx="972702" cy="6155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pole tekstowe 4"/>
              <p:cNvSpPr txBox="1">
                <a:spLocks noChangeAspect="1"/>
              </p:cNvSpPr>
              <p:nvPr/>
            </p:nvSpPr>
            <p:spPr>
              <a:xfrm>
                <a:off x="5045892" y="6209680"/>
                <a:ext cx="89389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2000" dirty="0" smtClean="0"/>
              </a:p>
            </p:txBody>
          </p:sp>
        </mc:Choice>
        <mc:Fallback xmlns="">
          <p:sp>
            <p:nvSpPr>
              <p:cNvPr id="58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892" y="6209680"/>
                <a:ext cx="893899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9589" r="-9589" b="-40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Prostokąt 66"/>
              <p:cNvSpPr/>
              <p:nvPr/>
            </p:nvSpPr>
            <p:spPr>
              <a:xfrm>
                <a:off x="2084601" y="3631611"/>
                <a:ext cx="9744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sz="20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67" name="Prostokąt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601" y="3631611"/>
                <a:ext cx="974434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pole tekstowe 4"/>
              <p:cNvSpPr txBox="1">
                <a:spLocks noChangeAspect="1"/>
              </p:cNvSpPr>
              <p:nvPr/>
            </p:nvSpPr>
            <p:spPr>
              <a:xfrm>
                <a:off x="6555975" y="4104106"/>
                <a:ext cx="2324419" cy="23525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l-PL" sz="40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pl-PL" sz="40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p>
                                  <m:sSupPr>
                                    <m:ctrlPr>
                                      <a:rPr lang="pl-PL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l-PL" sz="4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l-PL" sz="40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pl-PL" sz="4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l-PL" sz="4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40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f>
                                  <m:fPr>
                                    <m:ctrlPr>
                                      <a:rPr lang="pl-PL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4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pl-PL" sz="4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  <m:e>
                                <m:sSup>
                                  <m:sSupPr>
                                    <m:ctrlPr>
                                      <a:rPr lang="pl-PL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4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pl-PL" sz="40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pl-PL" sz="4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l-PL" sz="4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40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f>
                                  <m:fPr>
                                    <m:ctrlPr>
                                      <a:rPr lang="pl-PL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4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pl-PL" sz="4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eqAr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pl-PL" sz="4000" dirty="0"/>
                              <m:t> </m:t>
                            </m:r>
                          </m:e>
                        </m:mr>
                      </m:m>
                    </m:oMath>
                  </m:oMathPara>
                </a14:m>
                <a:endParaRPr lang="pl-PL" sz="4000" dirty="0"/>
              </a:p>
            </p:txBody>
          </p:sp>
        </mc:Choice>
        <mc:Fallback xmlns="">
          <p:sp>
            <p:nvSpPr>
              <p:cNvPr id="80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975" y="4104106"/>
                <a:ext cx="2324419" cy="235256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Prostokąt 81"/>
          <p:cNvSpPr/>
          <p:nvPr/>
        </p:nvSpPr>
        <p:spPr>
          <a:xfrm>
            <a:off x="2656262" y="520237"/>
            <a:ext cx="59982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rgbClr val="CC0000"/>
                </a:solidFill>
              </a:rPr>
              <a:t>nie są zachowane kąty</a:t>
            </a:r>
          </a:p>
          <a:p>
            <a:r>
              <a:rPr lang="pl-PL" sz="2400" dirty="0" smtClean="0">
                <a:solidFill>
                  <a:srgbClr val="CC0000"/>
                </a:solidFill>
              </a:rPr>
              <a:t>nie są zachowane odległości</a:t>
            </a:r>
          </a:p>
          <a:p>
            <a:r>
              <a:rPr lang="pl-PL" sz="2400" dirty="0" smtClean="0">
                <a:solidFill>
                  <a:srgbClr val="CC0000"/>
                </a:solidFill>
              </a:rPr>
              <a:t>nie są zachowane proporcje</a:t>
            </a:r>
          </a:p>
          <a:p>
            <a:r>
              <a:rPr lang="pl-PL" sz="2400" dirty="0">
                <a:solidFill>
                  <a:srgbClr val="008000"/>
                </a:solidFill>
              </a:rPr>
              <a:t>linie proste przekształcane na linie proste</a:t>
            </a:r>
          </a:p>
          <a:p>
            <a:r>
              <a:rPr lang="pl-PL" sz="2400" dirty="0">
                <a:solidFill>
                  <a:srgbClr val="008000"/>
                </a:solidFill>
              </a:rPr>
              <a:t>krzywe stożkowe na krzywe stożkowe</a:t>
            </a:r>
          </a:p>
          <a:p>
            <a:r>
              <a:rPr lang="pl-PL" sz="2400" dirty="0">
                <a:solidFill>
                  <a:srgbClr val="008000"/>
                </a:solidFill>
              </a:rPr>
              <a:t>zachowuje się dwustosunek </a:t>
            </a:r>
            <a:endParaRPr lang="pl-PL" sz="2400" dirty="0">
              <a:solidFill>
                <a:srgbClr val="CC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pole tekstowe 4"/>
              <p:cNvSpPr txBox="1">
                <a:spLocks noChangeAspect="1"/>
              </p:cNvSpPr>
              <p:nvPr/>
            </p:nvSpPr>
            <p:spPr>
              <a:xfrm>
                <a:off x="6109025" y="3424784"/>
                <a:ext cx="89389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2000" dirty="0" smtClean="0"/>
              </a:p>
            </p:txBody>
          </p:sp>
        </mc:Choice>
        <mc:Fallback xmlns="">
          <p:sp>
            <p:nvSpPr>
              <p:cNvPr id="22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025" y="3424784"/>
                <a:ext cx="893899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9524" r="-8844" b="-40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Prostokąt 22"/>
              <p:cNvSpPr/>
              <p:nvPr/>
            </p:nvSpPr>
            <p:spPr>
              <a:xfrm>
                <a:off x="7384952" y="3395634"/>
                <a:ext cx="126265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l-PL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0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l-PL" sz="2000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pl-PL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23" name="Prostoką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952" y="3395634"/>
                <a:ext cx="1262653" cy="400110"/>
              </a:xfrm>
              <a:prstGeom prst="rect">
                <a:avLst/>
              </a:prstGeom>
              <a:blipFill rotWithShape="0">
                <a:blip r:embed="rId1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Łuk 2"/>
          <p:cNvSpPr/>
          <p:nvPr/>
        </p:nvSpPr>
        <p:spPr>
          <a:xfrm rot="19022247">
            <a:off x="6744945" y="3288849"/>
            <a:ext cx="914400" cy="914400"/>
          </a:xfrm>
          <a:prstGeom prst="arc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88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ównoległobok 11"/>
          <p:cNvSpPr/>
          <p:nvPr/>
        </p:nvSpPr>
        <p:spPr>
          <a:xfrm rot="5400000" flipV="1">
            <a:off x="442509" y="2637313"/>
            <a:ext cx="3699160" cy="997528"/>
          </a:xfrm>
          <a:prstGeom prst="parallelogram">
            <a:avLst>
              <a:gd name="adj" fmla="val 118750"/>
            </a:avLst>
          </a:prstGeom>
          <a:solidFill>
            <a:srgbClr val="FFFF99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2513" y="-133497"/>
            <a:ext cx="8229600" cy="1143000"/>
          </a:xfrm>
        </p:spPr>
        <p:txBody>
          <a:bodyPr/>
          <a:lstStyle/>
          <a:p>
            <a:r>
              <a:rPr lang="pl-PL" dirty="0" smtClean="0"/>
              <a:t>dwustosunek</a:t>
            </a:r>
            <a:endParaRPr lang="pl-PL" dirty="0"/>
          </a:p>
        </p:txBody>
      </p:sp>
      <p:cxnSp>
        <p:nvCxnSpPr>
          <p:cNvPr id="4" name="Łącznik prosty ze strzałką 3"/>
          <p:cNvCxnSpPr/>
          <p:nvPr/>
        </p:nvCxnSpPr>
        <p:spPr>
          <a:xfrm>
            <a:off x="4328084" y="1411620"/>
            <a:ext cx="0" cy="1724891"/>
          </a:xfrm>
          <a:prstGeom prst="straightConnector1">
            <a:avLst/>
          </a:prstGeom>
          <a:ln w="0">
            <a:solidFill>
              <a:schemeClr val="tx1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 flipV="1">
            <a:off x="3330555" y="3136511"/>
            <a:ext cx="997529" cy="1184779"/>
          </a:xfrm>
          <a:prstGeom prst="straightConnector1">
            <a:avLst/>
          </a:prstGeom>
          <a:ln w="0">
            <a:solidFill>
              <a:schemeClr val="tx1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>
            <a:off x="1057378" y="3136511"/>
            <a:ext cx="3270706" cy="1"/>
          </a:xfrm>
          <a:prstGeom prst="straightConnector1">
            <a:avLst/>
          </a:prstGeom>
          <a:ln w="0">
            <a:solidFill>
              <a:schemeClr val="tx1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pole tekstowe 4"/>
              <p:cNvSpPr txBox="1">
                <a:spLocks noChangeAspect="1"/>
              </p:cNvSpPr>
              <p:nvPr/>
            </p:nvSpPr>
            <p:spPr>
              <a:xfrm>
                <a:off x="3027812" y="2998752"/>
                <a:ext cx="42569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00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pl-PL" sz="4000" dirty="0" smtClean="0"/>
              </a:p>
            </p:txBody>
          </p:sp>
        </mc:Choice>
        <mc:Fallback xmlns="">
          <p:sp>
            <p:nvSpPr>
              <p:cNvPr id="41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812" y="2998752"/>
                <a:ext cx="425694" cy="61555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Łącznik prosty ze strzałką 41"/>
          <p:cNvCxnSpPr/>
          <p:nvPr/>
        </p:nvCxnSpPr>
        <p:spPr>
          <a:xfrm flipV="1">
            <a:off x="1294560" y="3136511"/>
            <a:ext cx="997529" cy="1184779"/>
          </a:xfrm>
          <a:prstGeom prst="straightConnector1">
            <a:avLst/>
          </a:prstGeom>
          <a:ln w="0">
            <a:solidFill>
              <a:schemeClr val="tx1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/>
          <p:nvPr/>
        </p:nvCxnSpPr>
        <p:spPr>
          <a:xfrm>
            <a:off x="2292844" y="1411620"/>
            <a:ext cx="0" cy="1724891"/>
          </a:xfrm>
          <a:prstGeom prst="straightConnector1">
            <a:avLst/>
          </a:prstGeom>
          <a:ln w="0">
            <a:solidFill>
              <a:schemeClr val="tx1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pole tekstowe 4"/>
              <p:cNvSpPr txBox="1">
                <a:spLocks noChangeAspect="1"/>
              </p:cNvSpPr>
              <p:nvPr/>
            </p:nvSpPr>
            <p:spPr>
              <a:xfrm>
                <a:off x="2941274" y="3614305"/>
                <a:ext cx="43069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4000" dirty="0" smtClean="0"/>
              </a:p>
            </p:txBody>
          </p:sp>
        </mc:Choice>
        <mc:Fallback xmlns="">
          <p:sp>
            <p:nvSpPr>
              <p:cNvPr id="44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274" y="3614305"/>
                <a:ext cx="430695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Łącznik prosty ze strzałką 45"/>
          <p:cNvCxnSpPr/>
          <p:nvPr/>
        </p:nvCxnSpPr>
        <p:spPr>
          <a:xfrm flipH="1" flipV="1">
            <a:off x="2534434" y="2193535"/>
            <a:ext cx="3116716" cy="1614488"/>
          </a:xfrm>
          <a:prstGeom prst="straightConnector1">
            <a:avLst/>
          </a:prstGeom>
          <a:ln w="0">
            <a:solidFill>
              <a:srgbClr val="0000FF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pole tekstowe 4"/>
              <p:cNvSpPr txBox="1">
                <a:spLocks noChangeAspect="1"/>
              </p:cNvSpPr>
              <p:nvPr/>
            </p:nvSpPr>
            <p:spPr>
              <a:xfrm>
                <a:off x="796121" y="3588444"/>
                <a:ext cx="54822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l-PL" sz="4000" dirty="0" smtClean="0"/>
              </a:p>
            </p:txBody>
          </p:sp>
        </mc:Choice>
        <mc:Fallback xmlns="">
          <p:sp>
            <p:nvSpPr>
              <p:cNvPr id="52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21" y="3588444"/>
                <a:ext cx="548227" cy="6155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pole tekstowe 4"/>
              <p:cNvSpPr txBox="1">
                <a:spLocks noChangeAspect="1"/>
              </p:cNvSpPr>
              <p:nvPr/>
            </p:nvSpPr>
            <p:spPr>
              <a:xfrm>
                <a:off x="1648154" y="1270100"/>
                <a:ext cx="56265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l-PL" sz="4000" dirty="0" smtClean="0"/>
              </a:p>
            </p:txBody>
          </p:sp>
        </mc:Choice>
        <mc:Fallback xmlns="">
          <p:sp>
            <p:nvSpPr>
              <p:cNvPr id="53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154" y="1270100"/>
                <a:ext cx="562654" cy="6155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pole tekstowe 4"/>
              <p:cNvSpPr txBox="1">
                <a:spLocks noChangeAspect="1"/>
              </p:cNvSpPr>
              <p:nvPr/>
            </p:nvSpPr>
            <p:spPr>
              <a:xfrm>
                <a:off x="3765430" y="1203919"/>
                <a:ext cx="56265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l-PL" sz="4000" dirty="0" smtClean="0"/>
              </a:p>
            </p:txBody>
          </p:sp>
        </mc:Choice>
        <mc:Fallback xmlns="">
          <p:sp>
            <p:nvSpPr>
              <p:cNvPr id="56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430" y="1203919"/>
                <a:ext cx="562654" cy="6155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pole tekstowe 4"/>
              <p:cNvSpPr txBox="1">
                <a:spLocks noChangeAspect="1"/>
              </p:cNvSpPr>
              <p:nvPr/>
            </p:nvSpPr>
            <p:spPr>
              <a:xfrm>
                <a:off x="842030" y="2523185"/>
                <a:ext cx="97270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l-PL" sz="4000" dirty="0" smtClean="0"/>
              </a:p>
            </p:txBody>
          </p:sp>
        </mc:Choice>
        <mc:Fallback xmlns="">
          <p:sp>
            <p:nvSpPr>
              <p:cNvPr id="57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30" y="2523185"/>
                <a:ext cx="972702" cy="6155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Łącznik prosty 4"/>
          <p:cNvCxnSpPr/>
          <p:nvPr/>
        </p:nvCxnSpPr>
        <p:spPr>
          <a:xfrm flipH="1">
            <a:off x="4328085" y="2219582"/>
            <a:ext cx="4240436" cy="2306897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 flipH="1">
            <a:off x="2292844" y="1819472"/>
            <a:ext cx="288534" cy="214095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/>
        </p:nvSpPr>
        <p:spPr>
          <a:xfrm>
            <a:off x="498439" y="5691672"/>
            <a:ext cx="3108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008000"/>
                </a:solidFill>
              </a:rPr>
              <a:t>dla punktów współliniowych </a:t>
            </a:r>
          </a:p>
          <a:p>
            <a:r>
              <a:rPr lang="pl-PL" dirty="0" smtClean="0">
                <a:solidFill>
                  <a:srgbClr val="008000"/>
                </a:solidFill>
              </a:rPr>
              <a:t>zachowuje </a:t>
            </a:r>
            <a:r>
              <a:rPr lang="pl-PL" dirty="0">
                <a:solidFill>
                  <a:srgbClr val="008000"/>
                </a:solidFill>
              </a:rPr>
              <a:t>się dwustosunek </a:t>
            </a:r>
            <a:endParaRPr lang="pl-PL" dirty="0">
              <a:solidFill>
                <a:srgbClr val="CC0000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 rot="19875251">
            <a:off x="5784083" y="3080961"/>
            <a:ext cx="2653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b         c              d</a:t>
            </a:r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Prostokąt 32"/>
          <p:cNvSpPr/>
          <p:nvPr/>
        </p:nvSpPr>
        <p:spPr>
          <a:xfrm rot="16583907">
            <a:off x="1211377" y="2513012"/>
            <a:ext cx="2782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      c’     b’    a’</a:t>
            </a:r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pole tekstowe 4"/>
              <p:cNvSpPr txBox="1">
                <a:spLocks noChangeAspect="1"/>
              </p:cNvSpPr>
              <p:nvPr/>
            </p:nvSpPr>
            <p:spPr>
              <a:xfrm>
                <a:off x="4163775" y="5168765"/>
                <a:ext cx="3827202" cy="1203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  <m:r>
                            <a:rPr lang="pl-PL" sz="4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l-PL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l-PL" sz="4000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pl-PL" sz="4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l-PL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pl-PL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sz="4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4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pl-PL" sz="4000" b="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l-PL" sz="4000" i="1">
                              <a:latin typeface="Cambria Math" panose="02040503050406030204" pitchFamily="18" charset="0"/>
                            </a:rPr>
                            <m:t>′ </m:t>
                          </m:r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l-PL" sz="4000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pl-PL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l-PL" sz="4000" i="1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pl-PL" sz="4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l-PL" sz="4000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pl-PL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l-PL" sz="4000" i="1">
                              <a:latin typeface="Cambria Math" panose="02040503050406030204" pitchFamily="18" charset="0"/>
                            </a:rPr>
                            <m:t>′ </m:t>
                          </m:r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l-PL" sz="4000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pl-PL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l-PL" sz="4000" i="1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pl-PL" sz="4000" dirty="0"/>
              </a:p>
            </p:txBody>
          </p:sp>
        </mc:Choice>
        <mc:Fallback xmlns="">
          <p:sp>
            <p:nvSpPr>
              <p:cNvPr id="36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775" y="5168765"/>
                <a:ext cx="3827202" cy="120353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81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ównoległobok 11"/>
          <p:cNvSpPr/>
          <p:nvPr/>
        </p:nvSpPr>
        <p:spPr>
          <a:xfrm rot="5400000" flipV="1">
            <a:off x="-353612" y="3096491"/>
            <a:ext cx="3699160" cy="997528"/>
          </a:xfrm>
          <a:prstGeom prst="parallelogram">
            <a:avLst>
              <a:gd name="adj" fmla="val 118750"/>
            </a:avLst>
          </a:prstGeom>
          <a:solidFill>
            <a:srgbClr val="FFFF99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0082" y="0"/>
            <a:ext cx="8229600" cy="1143000"/>
          </a:xfrm>
        </p:spPr>
        <p:txBody>
          <a:bodyPr/>
          <a:lstStyle/>
          <a:p>
            <a:r>
              <a:rPr lang="pl-PL" dirty="0" smtClean="0"/>
              <a:t>cechy przekształcenia</a:t>
            </a:r>
            <a:endParaRPr lang="pl-PL" dirty="0"/>
          </a:p>
        </p:txBody>
      </p:sp>
      <p:cxnSp>
        <p:nvCxnSpPr>
          <p:cNvPr id="4" name="Łącznik prosty ze strzałką 3"/>
          <p:cNvCxnSpPr/>
          <p:nvPr/>
        </p:nvCxnSpPr>
        <p:spPr>
          <a:xfrm>
            <a:off x="3531963" y="1870798"/>
            <a:ext cx="0" cy="1724891"/>
          </a:xfrm>
          <a:prstGeom prst="straightConnector1">
            <a:avLst/>
          </a:prstGeom>
          <a:ln w="0">
            <a:solidFill>
              <a:schemeClr val="tx1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 flipV="1">
            <a:off x="2534434" y="3595689"/>
            <a:ext cx="997529" cy="1184779"/>
          </a:xfrm>
          <a:prstGeom prst="straightConnector1">
            <a:avLst/>
          </a:prstGeom>
          <a:ln w="0">
            <a:solidFill>
              <a:schemeClr val="tx1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>
            <a:off x="341267" y="3593462"/>
            <a:ext cx="6531429" cy="2227"/>
          </a:xfrm>
          <a:prstGeom prst="straightConnector1">
            <a:avLst/>
          </a:prstGeom>
          <a:ln w="0">
            <a:solidFill>
              <a:schemeClr val="tx1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pole tekstowe 4"/>
              <p:cNvSpPr txBox="1">
                <a:spLocks noChangeAspect="1"/>
              </p:cNvSpPr>
              <p:nvPr/>
            </p:nvSpPr>
            <p:spPr>
              <a:xfrm>
                <a:off x="2575848" y="2840513"/>
                <a:ext cx="42569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00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pl-PL" sz="4000" dirty="0" smtClean="0"/>
              </a:p>
            </p:txBody>
          </p:sp>
        </mc:Choice>
        <mc:Fallback xmlns="">
          <p:sp>
            <p:nvSpPr>
              <p:cNvPr id="41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848" y="2840513"/>
                <a:ext cx="425694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Łącznik prosty ze strzałką 41"/>
          <p:cNvCxnSpPr/>
          <p:nvPr/>
        </p:nvCxnSpPr>
        <p:spPr>
          <a:xfrm flipV="1">
            <a:off x="498439" y="3595689"/>
            <a:ext cx="997529" cy="1184779"/>
          </a:xfrm>
          <a:prstGeom prst="straightConnector1">
            <a:avLst/>
          </a:prstGeom>
          <a:ln w="0">
            <a:solidFill>
              <a:schemeClr val="tx1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/>
          <p:nvPr/>
        </p:nvCxnSpPr>
        <p:spPr>
          <a:xfrm>
            <a:off x="1496723" y="1870798"/>
            <a:ext cx="0" cy="2439945"/>
          </a:xfrm>
          <a:prstGeom prst="straightConnector1">
            <a:avLst/>
          </a:prstGeom>
          <a:ln w="0">
            <a:solidFill>
              <a:schemeClr val="tx1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pole tekstowe 4"/>
              <p:cNvSpPr txBox="1">
                <a:spLocks noChangeAspect="1"/>
              </p:cNvSpPr>
              <p:nvPr/>
            </p:nvSpPr>
            <p:spPr>
              <a:xfrm>
                <a:off x="2969309" y="4381259"/>
                <a:ext cx="43069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4000" dirty="0" smtClean="0"/>
              </a:p>
            </p:txBody>
          </p:sp>
        </mc:Choice>
        <mc:Fallback xmlns="">
          <p:sp>
            <p:nvSpPr>
              <p:cNvPr id="44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309" y="4381259"/>
                <a:ext cx="430695" cy="6155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Łącznik prosty ze strzałką 45"/>
          <p:cNvCxnSpPr/>
          <p:nvPr/>
        </p:nvCxnSpPr>
        <p:spPr>
          <a:xfrm flipH="1" flipV="1">
            <a:off x="6657975" y="2457450"/>
            <a:ext cx="2" cy="1140468"/>
          </a:xfrm>
          <a:prstGeom prst="straightConnector1">
            <a:avLst/>
          </a:prstGeom>
          <a:ln w="73025">
            <a:solidFill>
              <a:srgbClr val="0000FF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pole tekstowe 4"/>
              <p:cNvSpPr txBox="1">
                <a:spLocks noChangeAspect="1"/>
              </p:cNvSpPr>
              <p:nvPr/>
            </p:nvSpPr>
            <p:spPr>
              <a:xfrm>
                <a:off x="0" y="4310743"/>
                <a:ext cx="54822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l-PL" sz="4000" dirty="0" smtClean="0"/>
              </a:p>
            </p:txBody>
          </p:sp>
        </mc:Choice>
        <mc:Fallback xmlns="">
          <p:sp>
            <p:nvSpPr>
              <p:cNvPr id="52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10743"/>
                <a:ext cx="548227" cy="6155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pole tekstowe 4"/>
              <p:cNvSpPr txBox="1">
                <a:spLocks noChangeAspect="1"/>
              </p:cNvSpPr>
              <p:nvPr/>
            </p:nvSpPr>
            <p:spPr>
              <a:xfrm>
                <a:off x="852033" y="1729278"/>
                <a:ext cx="56265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l-PL" sz="4000" dirty="0" smtClean="0"/>
              </a:p>
            </p:txBody>
          </p:sp>
        </mc:Choice>
        <mc:Fallback xmlns="">
          <p:sp>
            <p:nvSpPr>
              <p:cNvPr id="53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33" y="1729278"/>
                <a:ext cx="562654" cy="6155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pole tekstowe 4"/>
              <p:cNvSpPr txBox="1">
                <a:spLocks noChangeAspect="1"/>
              </p:cNvSpPr>
              <p:nvPr/>
            </p:nvSpPr>
            <p:spPr>
              <a:xfrm>
                <a:off x="2969309" y="1663097"/>
                <a:ext cx="56265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l-PL" sz="4000" dirty="0" smtClean="0"/>
              </a:p>
            </p:txBody>
          </p:sp>
        </mc:Choice>
        <mc:Fallback xmlns="">
          <p:sp>
            <p:nvSpPr>
              <p:cNvPr id="56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309" y="1663097"/>
                <a:ext cx="562654" cy="6155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pole tekstowe 4"/>
              <p:cNvSpPr txBox="1">
                <a:spLocks noChangeAspect="1"/>
              </p:cNvSpPr>
              <p:nvPr/>
            </p:nvSpPr>
            <p:spPr>
              <a:xfrm>
                <a:off x="45909" y="2982363"/>
                <a:ext cx="97270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l-PL" sz="4000" dirty="0" smtClean="0"/>
              </a:p>
            </p:txBody>
          </p:sp>
        </mc:Choice>
        <mc:Fallback xmlns="">
          <p:sp>
            <p:nvSpPr>
              <p:cNvPr id="57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9" y="2982363"/>
                <a:ext cx="972702" cy="6155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rostokąt 10"/>
          <p:cNvSpPr/>
          <p:nvPr/>
        </p:nvSpPr>
        <p:spPr>
          <a:xfrm>
            <a:off x="1650679" y="5559077"/>
            <a:ext cx="6540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 smtClean="0"/>
              <a:t>powiększenie zależy od odległości </a:t>
            </a:r>
            <a:endParaRPr lang="pl-PL" sz="3200" dirty="0"/>
          </a:p>
        </p:txBody>
      </p:sp>
      <p:cxnSp>
        <p:nvCxnSpPr>
          <p:cNvPr id="28" name="Łącznik prosty ze strzałką 27"/>
          <p:cNvCxnSpPr/>
          <p:nvPr/>
        </p:nvCxnSpPr>
        <p:spPr>
          <a:xfrm flipV="1">
            <a:off x="1496724" y="2457450"/>
            <a:ext cx="5161251" cy="1853294"/>
          </a:xfrm>
          <a:prstGeom prst="straightConnector1">
            <a:avLst/>
          </a:prstGeom>
          <a:ln w="0">
            <a:solidFill>
              <a:schemeClr val="tx1"/>
            </a:solidFill>
            <a:headEnd type="non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>
            <a:off x="1496723" y="3597917"/>
            <a:ext cx="0" cy="712826"/>
          </a:xfrm>
          <a:prstGeom prst="straightConnector1">
            <a:avLst/>
          </a:prstGeom>
          <a:ln w="63500">
            <a:solidFill>
              <a:srgbClr val="0000FF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pole tekstowe 4"/>
              <p:cNvSpPr txBox="1">
                <a:spLocks noChangeAspect="1"/>
              </p:cNvSpPr>
              <p:nvPr/>
            </p:nvSpPr>
            <p:spPr>
              <a:xfrm>
                <a:off x="4949663" y="3593462"/>
                <a:ext cx="45550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pl-PL" sz="4000" dirty="0" smtClean="0"/>
              </a:p>
            </p:txBody>
          </p:sp>
        </mc:Choice>
        <mc:Fallback xmlns="">
          <p:sp>
            <p:nvSpPr>
              <p:cNvPr id="40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663" y="3593462"/>
                <a:ext cx="455509" cy="61555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pole tekstowe 4"/>
              <p:cNvSpPr txBox="1">
                <a:spLocks noChangeAspect="1"/>
              </p:cNvSpPr>
              <p:nvPr/>
            </p:nvSpPr>
            <p:spPr>
              <a:xfrm>
                <a:off x="6872696" y="2674586"/>
                <a:ext cx="43678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pl-PL" sz="4000" dirty="0" smtClean="0"/>
              </a:p>
            </p:txBody>
          </p:sp>
        </mc:Choice>
        <mc:Fallback xmlns="">
          <p:sp>
            <p:nvSpPr>
              <p:cNvPr id="45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696" y="2674586"/>
                <a:ext cx="436786" cy="61555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pole tekstowe 4"/>
              <p:cNvSpPr txBox="1">
                <a:spLocks noChangeAspect="1"/>
              </p:cNvSpPr>
              <p:nvPr/>
            </p:nvSpPr>
            <p:spPr>
              <a:xfrm>
                <a:off x="998149" y="4164915"/>
                <a:ext cx="56105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l-PL" sz="4000" dirty="0" smtClean="0"/>
              </a:p>
            </p:txBody>
          </p:sp>
        </mc:Choice>
        <mc:Fallback xmlns="">
          <p:sp>
            <p:nvSpPr>
              <p:cNvPr id="47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149" y="4164915"/>
                <a:ext cx="561051" cy="61555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pole tekstowe 4"/>
              <p:cNvSpPr txBox="1">
                <a:spLocks noChangeAspect="1"/>
              </p:cNvSpPr>
              <p:nvPr/>
            </p:nvSpPr>
            <p:spPr>
              <a:xfrm>
                <a:off x="5050463" y="4292404"/>
                <a:ext cx="2395567" cy="11524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4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pl-PL" sz="4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l-PL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40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l-PL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pl-PL" sz="4000" i="1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pl-PL" sz="4000" dirty="0"/>
              </a:p>
            </p:txBody>
          </p:sp>
        </mc:Choice>
        <mc:Fallback xmlns="">
          <p:sp>
            <p:nvSpPr>
              <p:cNvPr id="48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463" y="4292404"/>
                <a:ext cx="2395567" cy="11524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Prostokąt 22"/>
          <p:cNvSpPr/>
          <p:nvPr/>
        </p:nvSpPr>
        <p:spPr>
          <a:xfrm>
            <a:off x="3825252" y="1086475"/>
            <a:ext cx="3159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008000"/>
                </a:solidFill>
              </a:rPr>
              <a:t>obraz odwrócony  i  </a:t>
            </a:r>
            <a:r>
              <a:rPr lang="pl-PL" dirty="0" smtClean="0">
                <a:solidFill>
                  <a:srgbClr val="008000"/>
                </a:solidFill>
              </a:rPr>
              <a:t>kolorowy</a:t>
            </a:r>
            <a:endParaRPr lang="pl-PL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17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705498" y="5122504"/>
            <a:ext cx="8229600" cy="1143000"/>
          </a:xfrm>
        </p:spPr>
        <p:txBody>
          <a:bodyPr/>
          <a:lstStyle/>
          <a:p>
            <a:r>
              <a:rPr lang="pl-PL" dirty="0" smtClean="0"/>
              <a:t>Arystoteles</a:t>
            </a:r>
            <a:br>
              <a:rPr lang="pl-PL" dirty="0" smtClean="0"/>
            </a:br>
            <a:r>
              <a:rPr lang="pl-PL" dirty="0" smtClean="0"/>
              <a:t> 300 p.n.e.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/>
          <a:srcRect l="48864" t="17786" r="29772" b="28046"/>
          <a:stretch/>
        </p:blipFill>
        <p:spPr>
          <a:xfrm>
            <a:off x="290946" y="0"/>
            <a:ext cx="3428999" cy="488814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4"/>
          <a:srcRect l="5996" t="17661" r="51818" b="14023"/>
          <a:stretch/>
        </p:blipFill>
        <p:spPr>
          <a:xfrm>
            <a:off x="4746171" y="3111186"/>
            <a:ext cx="3857501" cy="351212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5"/>
          <a:srcRect l="5682" t="23725" r="52045" b="18874"/>
          <a:stretch/>
        </p:blipFill>
        <p:spPr>
          <a:xfrm>
            <a:off x="4738253" y="181065"/>
            <a:ext cx="3865419" cy="295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3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8596" y="149913"/>
            <a:ext cx="8229600" cy="1143000"/>
          </a:xfrm>
        </p:spPr>
        <p:txBody>
          <a:bodyPr/>
          <a:lstStyle/>
          <a:p>
            <a:r>
              <a:rPr lang="pl-PL" dirty="0" smtClean="0"/>
              <a:t>średniowiecze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616226" y="1782965"/>
            <a:ext cx="76730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Egnacio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Danti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w komentarzu do tłumaczenia Optyki Euklidesa (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1573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), </a:t>
            </a:r>
            <a:r>
              <a:rPr lang="pl-PL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podał opis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</a:rPr>
              <a:t>camera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</a:rPr>
              <a:t>obscura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9914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5748</TotalTime>
  <Words>316</Words>
  <Application>Microsoft Office PowerPoint</Application>
  <PresentationFormat>Pokaz na ekranie (4:3)</PresentationFormat>
  <Paragraphs>122</Paragraphs>
  <Slides>17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Arial</vt:lpstr>
      <vt:lpstr>Arial</vt:lpstr>
      <vt:lpstr>Calibri</vt:lpstr>
      <vt:lpstr>Cambria Math</vt:lpstr>
      <vt:lpstr>Symbol</vt:lpstr>
      <vt:lpstr>Times New Roman</vt:lpstr>
      <vt:lpstr>Projekt domyślny</vt:lpstr>
      <vt:lpstr>Camera obscura</vt:lpstr>
      <vt:lpstr>Plan</vt:lpstr>
      <vt:lpstr>etymologia</vt:lpstr>
      <vt:lpstr>idea</vt:lpstr>
      <vt:lpstr>cechy przekształcenia</vt:lpstr>
      <vt:lpstr>dwustosunek</vt:lpstr>
      <vt:lpstr>cechy przekształcenia</vt:lpstr>
      <vt:lpstr>Arystoteles  300 p.n.e.</vt:lpstr>
      <vt:lpstr>średniowiecze</vt:lpstr>
      <vt:lpstr>ostrość obrazu</vt:lpstr>
      <vt:lpstr>dyfrakcja na otworze</vt:lpstr>
      <vt:lpstr>dyfrakcja na otworze</vt:lpstr>
      <vt:lpstr>dyfrakcja na otworze</vt:lpstr>
      <vt:lpstr>dyfrakcja na otworze</vt:lpstr>
      <vt:lpstr>dyfrakcja na krawędzi</vt:lpstr>
      <vt:lpstr>Resume</vt:lpstr>
      <vt:lpstr>Zapraszamy na pokaz !</vt:lpstr>
    </vt:vector>
  </TitlesOfParts>
  <Company>zfcs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ks</dc:creator>
  <cp:lastModifiedBy>kszym</cp:lastModifiedBy>
  <cp:revision>665</cp:revision>
  <dcterms:created xsi:type="dcterms:W3CDTF">2011-02-21T22:48:12Z</dcterms:created>
  <dcterms:modified xsi:type="dcterms:W3CDTF">2018-03-03T05:47:50Z</dcterms:modified>
</cp:coreProperties>
</file>