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9" r:id="rId9"/>
    <p:sldId id="274" r:id="rId10"/>
    <p:sldId id="270" r:id="rId11"/>
    <p:sldId id="271" r:id="rId12"/>
    <p:sldId id="273" r:id="rId13"/>
    <p:sldId id="263" r:id="rId14"/>
    <p:sldId id="264" r:id="rId15"/>
    <p:sldId id="275" r:id="rId16"/>
    <p:sldId id="265" r:id="rId17"/>
    <p:sldId id="266" r:id="rId18"/>
    <p:sldId id="277" r:id="rId19"/>
    <p:sldId id="278" r:id="rId20"/>
    <p:sldId id="276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2832" autoAdjust="0"/>
  </p:normalViewPr>
  <p:slideViewPr>
    <p:cSldViewPr>
      <p:cViewPr>
        <p:scale>
          <a:sx n="66" d="100"/>
          <a:sy n="66" d="100"/>
        </p:scale>
        <p:origin x="-142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164B5-5B90-47DD-B7E6-208AC21887F7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FFF06-8C5B-4F9B-A593-8FC3CCE0BA8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FFF06-8C5B-4F9B-A593-8FC3CCE0BA80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FFF06-8C5B-4F9B-A593-8FC3CCE0BA80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FFF06-8C5B-4F9B-A593-8FC3CCE0BA80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FFF06-8C5B-4F9B-A593-8FC3CCE0BA80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ostokąt zaokrąglony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ostokąt zaokrąglony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94677DC-3B35-4DAC-920E-C782EE1165FE}" type="datetimeFigureOut">
              <a:rPr lang="pl-PL" smtClean="0"/>
              <a:pPr/>
              <a:t>2018-03-02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69B5773-33FD-4751-9FA5-AE063573055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351112"/>
          </a:xfrm>
        </p:spPr>
        <p:txBody>
          <a:bodyPr/>
          <a:lstStyle/>
          <a:p>
            <a:r>
              <a:rPr lang="pl-PL" sz="3600" dirty="0" smtClean="0"/>
              <a:t>Mirosława </a:t>
            </a:r>
            <a:r>
              <a:rPr lang="pl-PL" sz="3600" dirty="0" err="1" smtClean="0"/>
              <a:t>Żuber</a:t>
            </a:r>
            <a:endParaRPr lang="pl-PL" sz="3600" dirty="0" smtClean="0"/>
          </a:p>
          <a:p>
            <a:r>
              <a:rPr lang="pl-PL" dirty="0" smtClean="0"/>
              <a:t>I Liceum Ogólnokształcące</a:t>
            </a:r>
          </a:p>
          <a:p>
            <a:r>
              <a:rPr lang="pl-PL" dirty="0"/>
              <a:t>i</a:t>
            </a:r>
            <a:r>
              <a:rPr lang="pl-PL" dirty="0" smtClean="0"/>
              <a:t>m. Adama Mickiewicza</a:t>
            </a:r>
          </a:p>
          <a:p>
            <a:r>
              <a:rPr lang="pl-PL" dirty="0"/>
              <a:t>w</a:t>
            </a:r>
            <a:r>
              <a:rPr lang="pl-PL" dirty="0" smtClean="0"/>
              <a:t> Białymstoku</a:t>
            </a: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Jak pomagać talentom ?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Jak pracuję z uczniem utalentowanym?</a:t>
            </a:r>
            <a:endParaRPr 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514350" indent="-514350"/>
            <a:r>
              <a:rPr lang="pl-PL" sz="2400" dirty="0" smtClean="0"/>
              <a:t>Popularyzacja fizyki poprzez organizowanie </a:t>
            </a:r>
            <a:r>
              <a:rPr lang="pl-PL" sz="2400" i="1" dirty="0" smtClean="0"/>
              <a:t>Dnia fizyki </a:t>
            </a:r>
            <a:br>
              <a:rPr lang="pl-PL" sz="2400" i="1" dirty="0" smtClean="0"/>
            </a:br>
            <a:r>
              <a:rPr lang="pl-PL" sz="2400" dirty="0" smtClean="0"/>
              <a:t>i </a:t>
            </a:r>
            <a:r>
              <a:rPr lang="pl-PL" sz="2400" i="1" dirty="0" smtClean="0"/>
              <a:t>Dnia astronomii</a:t>
            </a:r>
            <a:endParaRPr lang="pl-PL" sz="24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92896"/>
            <a:ext cx="30243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8000" y="2492896"/>
            <a:ext cx="30243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5" y="2492896"/>
            <a:ext cx="2808311" cy="203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81128"/>
            <a:ext cx="2736304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4557083"/>
            <a:ext cx="1584176" cy="211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7400" y="4581128"/>
            <a:ext cx="315337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Jak pracuję z uczniem utalentowanym?</a:t>
            </a:r>
            <a:endParaRPr 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514350" indent="-514350"/>
            <a:r>
              <a:rPr lang="pl-PL" sz="2400" dirty="0" smtClean="0"/>
              <a:t>Uczestnictwo w  wykładach i zajęciach organizowanych przez PTF</a:t>
            </a:r>
          </a:p>
          <a:p>
            <a:pPr marL="514350" indent="-514350">
              <a:buNone/>
            </a:pPr>
            <a:r>
              <a:rPr lang="pl-PL" sz="2400" dirty="0" smtClean="0"/>
              <a:t>	</a:t>
            </a:r>
          </a:p>
        </p:txBody>
      </p:sp>
      <p:grpSp>
        <p:nvGrpSpPr>
          <p:cNvPr id="7" name="Grupa 6"/>
          <p:cNvGrpSpPr/>
          <p:nvPr/>
        </p:nvGrpSpPr>
        <p:grpSpPr>
          <a:xfrm>
            <a:off x="971600" y="2636912"/>
            <a:ext cx="7704856" cy="563117"/>
            <a:chOff x="971600" y="2420888"/>
            <a:chExt cx="6960272" cy="563117"/>
          </a:xfrm>
        </p:grpSpPr>
        <p:pic>
          <p:nvPicPr>
            <p:cNvPr id="28674" name="Picture 2" descr="Wykład PTF: Ile fizyki w muzyce! czyli  usłyszeć zasadę nieokreśloności, spontaniczne łamanie symetrii…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12160" y="2420888"/>
              <a:ext cx="1919712" cy="563117"/>
            </a:xfrm>
            <a:prstGeom prst="rect">
              <a:avLst/>
            </a:prstGeom>
            <a:noFill/>
          </p:spPr>
        </p:pic>
        <p:sp>
          <p:nvSpPr>
            <p:cNvPr id="6" name="Prostokąt 5"/>
            <p:cNvSpPr/>
            <p:nvPr/>
          </p:nvSpPr>
          <p:spPr>
            <a:xfrm>
              <a:off x="971600" y="2492896"/>
              <a:ext cx="53880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2000" b="1" dirty="0" smtClean="0">
                  <a:solidFill>
                    <a:srgbClr val="0070C0"/>
                  </a:solidFill>
                </a:rPr>
                <a:t>http://physics.uwb.edu.pl/wf/?page_id=789</a:t>
              </a:r>
              <a:endParaRPr lang="pl-PL" sz="2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284984"/>
            <a:ext cx="6380838" cy="324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Jak pracuję z uczniem utalentowanym?</a:t>
            </a:r>
            <a:endParaRPr 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514350" indent="-514350"/>
            <a:r>
              <a:rPr lang="pl-PL" sz="2400" dirty="0" smtClean="0"/>
              <a:t>Organizacja obozu naukowego z fizyki w ramach obozu informatyczno - matematycznego w Serwach</a:t>
            </a:r>
          </a:p>
          <a:p>
            <a:pPr marL="514350" indent="-514350"/>
            <a:r>
              <a:rPr lang="pl-PL" sz="2400" dirty="0" smtClean="0"/>
              <a:t>Nocne obserwacje astronomiczne</a:t>
            </a:r>
          </a:p>
          <a:p>
            <a:pPr marL="514350" indent="-514350"/>
            <a:endParaRPr lang="pl-PL" sz="2400" dirty="0" smtClean="0"/>
          </a:p>
          <a:p>
            <a:pPr marL="514350" indent="-514350"/>
            <a:endParaRPr lang="pl-PL" sz="24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166640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Wyniki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pl-PL" sz="3600" dirty="0" smtClean="0"/>
          </a:p>
          <a:p>
            <a:pPr marL="514350" indent="-514350"/>
            <a:endParaRPr lang="pl-PL" sz="3600" dirty="0" smtClean="0"/>
          </a:p>
          <a:p>
            <a:pPr marL="514350" indent="-514350"/>
            <a:r>
              <a:rPr lang="pl-PL" sz="3600" dirty="0" smtClean="0"/>
              <a:t>Satysfakcja i duma</a:t>
            </a:r>
          </a:p>
          <a:p>
            <a:pPr marL="514350" indent="-514350"/>
            <a:endParaRPr lang="pl-PL" sz="3600" dirty="0" smtClean="0"/>
          </a:p>
          <a:p>
            <a:pPr marL="514350" indent="-514350"/>
            <a:r>
              <a:rPr lang="pl-PL" sz="3600" dirty="0" smtClean="0"/>
              <a:t>Olimpijczycy</a:t>
            </a:r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Dalsze losy talentów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492896"/>
            <a:ext cx="597954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628800"/>
            <a:ext cx="28289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Dalsze losy talentów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grpSp>
        <p:nvGrpSpPr>
          <p:cNvPr id="8" name="Grupa 7"/>
          <p:cNvGrpSpPr>
            <a:grpSpLocks noChangeAspect="1"/>
          </p:cNvGrpSpPr>
          <p:nvPr/>
        </p:nvGrpSpPr>
        <p:grpSpPr>
          <a:xfrm>
            <a:off x="179512" y="3789040"/>
            <a:ext cx="8836243" cy="2933700"/>
            <a:chOff x="251520" y="1916832"/>
            <a:chExt cx="11475640" cy="3810000"/>
          </a:xfrm>
        </p:grpSpPr>
        <p:pic>
          <p:nvPicPr>
            <p:cNvPr id="7170" name="Picture 2" descr="IMG_5953.JPG (600×400)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1916832"/>
              <a:ext cx="5715000" cy="3810000"/>
            </a:xfrm>
            <a:prstGeom prst="rect">
              <a:avLst/>
            </a:prstGeom>
            <a:noFill/>
          </p:spPr>
        </p:pic>
        <p:pic>
          <p:nvPicPr>
            <p:cNvPr id="7172" name="Picture 4" descr="https://ilo.pl/images/dzienfizyki2014/IMG_595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2160" y="1916832"/>
              <a:ext cx="5715000" cy="3810000"/>
            </a:xfrm>
            <a:prstGeom prst="rect">
              <a:avLst/>
            </a:prstGeom>
            <a:noFill/>
          </p:spPr>
        </p:pic>
      </p:grpSp>
      <p:pic>
        <p:nvPicPr>
          <p:cNvPr id="7177" name="Picture 9" descr="C:\Users\Mira\Desktop\2018-02-11 14_12_00-Lem w Kosmosie. Czym jest i jak działa pierwszy polski satelita naukowy_ _ Gadż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556792"/>
            <a:ext cx="6992326" cy="2114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Klub szkolny – kuźnia artystów</a:t>
            </a:r>
            <a:endParaRPr lang="pl-PL" dirty="0"/>
          </a:p>
        </p:txBody>
      </p:sp>
      <p:pic>
        <p:nvPicPr>
          <p:cNvPr id="1026" name="Picture 2" descr="C:\Users\Mira\Desktop\atystyczne\Ela Zajko w koncercie szkolnym ILO i Przyjaciel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775700" cy="2520280"/>
          </a:xfrm>
          <a:prstGeom prst="rect">
            <a:avLst/>
          </a:prstGeom>
          <a:noFill/>
        </p:spPr>
      </p:pic>
      <p:pic>
        <p:nvPicPr>
          <p:cNvPr id="1028" name="Picture 4" descr="C:\Users\Mira\Desktop\atystyczne\Gabriela_Kundziewicz_Kraków_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005064"/>
            <a:ext cx="3816424" cy="2540416"/>
          </a:xfrm>
          <a:prstGeom prst="rect">
            <a:avLst/>
          </a:prstGeom>
          <a:noFill/>
        </p:spPr>
      </p:pic>
      <p:pic>
        <p:nvPicPr>
          <p:cNvPr id="3" name="Picture 2" descr="C:\Users\Mira\Desktop\atystyczne\Paweł Rutkowski w spektaku Poskromienie złośnicy.jpg"/>
          <p:cNvPicPr>
            <a:picLocks noChangeAspect="1" noChangeArrowheads="1"/>
          </p:cNvPicPr>
          <p:nvPr/>
        </p:nvPicPr>
        <p:blipFill>
          <a:blip r:embed="rId4" cstate="print"/>
          <a:srcRect l="48269"/>
          <a:stretch>
            <a:fillRect/>
          </a:stretch>
        </p:blipFill>
        <p:spPr bwMode="auto">
          <a:xfrm>
            <a:off x="5869012" y="1340768"/>
            <a:ext cx="295146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Talenty informatyczne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 smtClean="0"/>
          </a:p>
        </p:txBody>
      </p:sp>
      <p:pic>
        <p:nvPicPr>
          <p:cNvPr id="5122" name="Picture 2" descr="https://emp-scs-uat.img-osdw.pl/img-p/1/kipwn/d576082e/std/2bc-452/260374553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776"/>
            <a:ext cx="3555901" cy="5063603"/>
          </a:xfrm>
          <a:prstGeom prst="rect">
            <a:avLst/>
          </a:prstGeom>
          <a:noFill/>
        </p:spPr>
      </p:pic>
      <p:pic>
        <p:nvPicPr>
          <p:cNvPr id="5124" name="Picture 4" descr="logo_stare.jpg (140×14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5059" y="2060848"/>
            <a:ext cx="1366781" cy="1366781"/>
          </a:xfrm>
          <a:prstGeom prst="rect">
            <a:avLst/>
          </a:prstGeom>
          <a:noFill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464" y="3861048"/>
            <a:ext cx="4549576" cy="9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 descr="http://ii.uwb.edu.pl/rkinfor/e2017/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157192"/>
            <a:ext cx="3174604" cy="13841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		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Poznaj swoich uczniów</a:t>
            </a:r>
          </a:p>
          <a:p>
            <a:endParaRPr lang="pl-PL" dirty="0" smtClean="0"/>
          </a:p>
          <a:p>
            <a:r>
              <a:rPr lang="pl-PL" dirty="0" smtClean="0"/>
              <a:t>Zachęcaj uczniów, przejawiających zainteresowanie</a:t>
            </a:r>
          </a:p>
          <a:p>
            <a:pPr>
              <a:buNone/>
            </a:pPr>
            <a:r>
              <a:rPr lang="pl-PL" smtClean="0"/>
              <a:t>    </a:t>
            </a:r>
            <a:r>
              <a:rPr lang="pl-PL" dirty="0" smtClean="0"/>
              <a:t>i pasje poznawcze, do </a:t>
            </a:r>
            <a:r>
              <a:rPr lang="pl-PL" smtClean="0"/>
              <a:t>udziału w </a:t>
            </a:r>
            <a:r>
              <a:rPr lang="pl-PL" dirty="0" smtClean="0"/>
              <a:t>kołach zainteresowań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Indywidualizuj zajęcia edukacyjne</a:t>
            </a:r>
          </a:p>
          <a:p>
            <a:endParaRPr lang="pl-PL" dirty="0" smtClean="0"/>
          </a:p>
          <a:p>
            <a:r>
              <a:rPr lang="pl-PL" dirty="0" smtClean="0"/>
              <a:t>Zachęcaj uczniów do samokształcenia</a:t>
            </a:r>
          </a:p>
          <a:p>
            <a:endParaRPr lang="pl-PL" dirty="0" smtClean="0"/>
          </a:p>
          <a:p>
            <a:r>
              <a:rPr lang="pl-PL" dirty="0" smtClean="0"/>
              <a:t>Wspieraj uczniów na każdym etapie procesu nauczania</a:t>
            </a:r>
          </a:p>
          <a:p>
            <a:endParaRPr lang="pl-PL" dirty="0" smtClean="0"/>
          </a:p>
          <a:p>
            <a:r>
              <a:rPr lang="pl-PL" dirty="0" smtClean="0"/>
              <a:t>Bądź „mistrzem”</a:t>
            </a:r>
          </a:p>
          <a:p>
            <a:pPr>
              <a:buNone/>
            </a:pPr>
            <a:r>
              <a:rPr lang="pl-PL" dirty="0" smtClean="0"/>
              <a:t>	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Jak pomagać talentom?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5400" b="1" dirty="0" smtClean="0"/>
              <a:t>	Nawet najlepszy sokół nic nie złowi,          jeśli mu nie pozwolisz wzlecieć</a:t>
            </a:r>
          </a:p>
          <a:p>
            <a:pPr>
              <a:buNone/>
            </a:pPr>
            <a:r>
              <a:rPr lang="pl-PL" sz="2800" dirty="0" smtClean="0"/>
              <a:t>					przysłowie japońskie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Definicja ucznia utalentowanego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sz="2800" dirty="0" smtClean="0"/>
              <a:t>łatwość rozumienia złożonych i trudnych treści</a:t>
            </a:r>
          </a:p>
          <a:p>
            <a:r>
              <a:rPr lang="pl-PL" sz="2800" dirty="0" smtClean="0"/>
              <a:t>logiczne myślenie </a:t>
            </a:r>
          </a:p>
          <a:p>
            <a:r>
              <a:rPr lang="pl-PL" sz="2800" dirty="0" smtClean="0"/>
              <a:t>trafność formułowanych uwag, ocen, sądów</a:t>
            </a:r>
          </a:p>
          <a:p>
            <a:r>
              <a:rPr lang="pl-PL" sz="2800" dirty="0" smtClean="0"/>
              <a:t>duży zakres uwagi, wnikliwa obserwacja</a:t>
            </a:r>
          </a:p>
          <a:p>
            <a:r>
              <a:rPr lang="pl-PL" sz="2800" dirty="0" smtClean="0"/>
              <a:t>dobra pamięć, szybkie tempo pracy</a:t>
            </a:r>
          </a:p>
          <a:p>
            <a:pPr>
              <a:buFontTx/>
              <a:buChar char="-"/>
            </a:pPr>
            <a:endParaRPr lang="pl-PL" sz="1800" dirty="0" smtClean="0"/>
          </a:p>
          <a:p>
            <a:endParaRPr lang="pl-PL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351112"/>
          </a:xfrm>
        </p:spPr>
        <p:txBody>
          <a:bodyPr/>
          <a:lstStyle/>
          <a:p>
            <a:r>
              <a:rPr lang="pl-PL" sz="3600" dirty="0" smtClean="0"/>
              <a:t>Mirosława </a:t>
            </a:r>
            <a:r>
              <a:rPr lang="pl-PL" sz="3600" dirty="0" err="1" smtClean="0"/>
              <a:t>Żuber</a:t>
            </a:r>
            <a:endParaRPr lang="pl-PL" sz="3600" dirty="0" smtClean="0"/>
          </a:p>
          <a:p>
            <a:r>
              <a:rPr lang="pl-PL" dirty="0" smtClean="0"/>
              <a:t>I Liceum Ogólnokształcące</a:t>
            </a:r>
          </a:p>
          <a:p>
            <a:r>
              <a:rPr lang="pl-PL" dirty="0"/>
              <a:t>i</a:t>
            </a:r>
            <a:r>
              <a:rPr lang="pl-PL" dirty="0" smtClean="0"/>
              <a:t>m. Adama Mickiewicza</a:t>
            </a:r>
          </a:p>
          <a:p>
            <a:r>
              <a:rPr lang="pl-PL" dirty="0"/>
              <a:t>w</a:t>
            </a:r>
            <a:r>
              <a:rPr lang="pl-PL" dirty="0" smtClean="0"/>
              <a:t> Białymstoku</a:t>
            </a: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Dziękuję za uwagę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Definicja ucznia utalentowanego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pl-PL" sz="2400" dirty="0" smtClean="0"/>
              <a:t>inicjatywa, samodzielność i skuteczność uczenia się</a:t>
            </a:r>
          </a:p>
          <a:p>
            <a:r>
              <a:rPr lang="pl-PL" sz="2400" dirty="0" smtClean="0"/>
              <a:t>ponadprzeciętna zdolność w dostrzeganiu, formułowaniu  i rozwiązywaniu problemów</a:t>
            </a:r>
          </a:p>
          <a:p>
            <a:r>
              <a:rPr lang="pl-PL" sz="2400" dirty="0"/>
              <a:t>ł</a:t>
            </a:r>
            <a:r>
              <a:rPr lang="pl-PL" sz="2400" dirty="0" smtClean="0"/>
              <a:t>atwość skupiania się przez długi czas nad danym problemem</a:t>
            </a:r>
          </a:p>
          <a:p>
            <a:r>
              <a:rPr lang="pl-PL" sz="2400" dirty="0" smtClean="0"/>
              <a:t>osiąganie rozwiązań jasnych, prostych i ekonomicznych</a:t>
            </a:r>
          </a:p>
          <a:p>
            <a:r>
              <a:rPr lang="pl-PL" sz="2400" dirty="0" smtClean="0"/>
              <a:t>inicjatywa i umiejętność w organizowaniu koleżeńskich zespołów samokształceniowych</a:t>
            </a:r>
          </a:p>
          <a:p>
            <a:r>
              <a:rPr lang="pl-PL" sz="2400" dirty="0"/>
              <a:t>u</a:t>
            </a:r>
            <a:r>
              <a:rPr lang="pl-PL" sz="2400" dirty="0" smtClean="0"/>
              <a:t>miejętności dydaktyczne</a:t>
            </a:r>
          </a:p>
          <a:p>
            <a:r>
              <a:rPr lang="pl-PL" sz="2400" dirty="0"/>
              <a:t>s</a:t>
            </a:r>
            <a:r>
              <a:rPr lang="pl-PL" sz="2400" dirty="0" smtClean="0"/>
              <a:t>elektywność i trafność w doborze książek, czasopism itp.</a:t>
            </a:r>
          </a:p>
          <a:p>
            <a:pPr>
              <a:buFontTx/>
              <a:buChar char="-"/>
            </a:pP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Definicja ucznia utalentowanego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/>
              <a:t>	Charakteryzuje się:</a:t>
            </a:r>
          </a:p>
          <a:p>
            <a:r>
              <a:rPr lang="pl-PL" sz="2400" dirty="0" smtClean="0"/>
              <a:t>poczuciem obowiązku i pracowitością, zapałem do nauki, wewnętrznym zdyscyplinowaniem, silną motywacją</a:t>
            </a:r>
          </a:p>
          <a:p>
            <a:r>
              <a:rPr lang="pl-PL" sz="2400" dirty="0"/>
              <a:t>r</a:t>
            </a:r>
            <a:r>
              <a:rPr lang="pl-PL" sz="2400" dirty="0" smtClean="0"/>
              <a:t>ezygnacją z przyjemności na rzecz obowiązku, silnym dążeniem do osiągnięcia postanowionego celu</a:t>
            </a:r>
          </a:p>
          <a:p>
            <a:r>
              <a:rPr lang="pl-PL" sz="2400" dirty="0"/>
              <a:t>s</a:t>
            </a:r>
            <a:r>
              <a:rPr lang="pl-PL" sz="2400" dirty="0" smtClean="0"/>
              <a:t>amoakceptacją i poczuciem własnej wartości, odpowiedzialną postawą za kierowanie własnym rozwojem</a:t>
            </a:r>
          </a:p>
          <a:p>
            <a:r>
              <a:rPr lang="pl-PL" sz="2400" dirty="0"/>
              <a:t>s</a:t>
            </a:r>
            <a:r>
              <a:rPr lang="pl-PL" sz="2400" dirty="0" smtClean="0"/>
              <a:t>ilną wrażliwością emocjonalną, małą skłonnością do chwalenia się i przeceniania swojej wiedzy i umiejętności</a:t>
            </a:r>
          </a:p>
          <a:p>
            <a:r>
              <a:rPr lang="pl-PL" sz="2400" dirty="0"/>
              <a:t>d</a:t>
            </a:r>
            <a:r>
              <a:rPr lang="pl-PL" sz="2400" dirty="0" smtClean="0"/>
              <a:t>użymi zdolnościami organizacyjnymi i przywódczymi</a:t>
            </a:r>
          </a:p>
          <a:p>
            <a:pPr>
              <a:buFontTx/>
              <a:buChar char="-"/>
            </a:pP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Jak pomagać talentom?</a:t>
            </a:r>
            <a:endParaRPr lang="pl-PL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00500"/>
            <a:ext cx="4025205" cy="268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149080"/>
            <a:ext cx="37242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005064"/>
            <a:ext cx="1800200" cy="262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>
            <a:spLocks/>
          </p:cNvSpPr>
          <p:nvPr/>
        </p:nvSpPr>
        <p:spPr>
          <a:xfrm>
            <a:off x="1259632" y="2996952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5400" dirty="0" smtClean="0"/>
              <a:t>Trzeba ich zauważyć</a:t>
            </a:r>
            <a:endParaRPr lang="pl-PL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Nie zgub talentu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sz="2800" dirty="0" smtClean="0"/>
              <a:t>Przede wszystkim zabezpiecz im rozwój</a:t>
            </a:r>
          </a:p>
          <a:p>
            <a:endParaRPr lang="pl-PL" sz="2800" dirty="0" smtClean="0"/>
          </a:p>
          <a:p>
            <a:endParaRPr lang="pl-PL" sz="2800" dirty="0" smtClean="0"/>
          </a:p>
          <a:p>
            <a:r>
              <a:rPr lang="pl-PL" sz="2800" dirty="0" smtClean="0"/>
              <a:t> Nie licz się z czasem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Jak pracuję z uczniem utalentowanym?</a:t>
            </a:r>
            <a:endParaRPr 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514350" indent="-514350"/>
            <a:r>
              <a:rPr lang="pl-PL" sz="2400" dirty="0" smtClean="0"/>
              <a:t>Indywidualizacja zajęć</a:t>
            </a:r>
          </a:p>
          <a:p>
            <a:pPr marL="514350" indent="-514350"/>
            <a:r>
              <a:rPr lang="pl-PL" sz="2400" dirty="0" smtClean="0"/>
              <a:t>Organizacja zajęć samokształceniowych</a:t>
            </a:r>
          </a:p>
          <a:p>
            <a:pPr marL="514350" indent="-514350"/>
            <a:endParaRPr lang="pl-PL" sz="2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80928"/>
            <a:ext cx="2880320" cy="384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80928"/>
            <a:ext cx="2880000" cy="383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780928"/>
            <a:ext cx="2880000" cy="38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437112"/>
            <a:ext cx="32289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Jak pracuję z uczniem utalentowanym?</a:t>
            </a:r>
            <a:endParaRPr 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514350" indent="-514350"/>
            <a:r>
              <a:rPr lang="pl-PL" sz="2400" dirty="0" smtClean="0"/>
              <a:t>Informowanie o konkursach i olimpiadach przedmiotowych i pomoc w przygotowaniu do nich</a:t>
            </a:r>
          </a:p>
          <a:p>
            <a:pPr marL="514350" indent="-514350"/>
            <a:r>
              <a:rPr lang="pl-PL" sz="2400" dirty="0" smtClean="0"/>
              <a:t>Zgłaszanie uczniów do projektów organizowanych na szczeblu lokalnym, ogólnopolskim np. Talenty XXI wieku, Fizyczne ścieżki</a:t>
            </a:r>
          </a:p>
        </p:txBody>
      </p:sp>
      <p:pic>
        <p:nvPicPr>
          <p:cNvPr id="30722" name="Picture 2" descr="main-thumb-t-44177-200-zadjrayelpvevpkywzhrhcglyoetzsao.jpeg (200×20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9080"/>
            <a:ext cx="1905000" cy="1905000"/>
          </a:xfrm>
          <a:prstGeom prst="rect">
            <a:avLst/>
          </a:prstGeom>
          <a:noFill/>
        </p:spPr>
      </p:pic>
      <p:pic>
        <p:nvPicPr>
          <p:cNvPr id="30724" name="Picture 4" descr="OWT.jpeg (91×10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005064"/>
            <a:ext cx="866775" cy="952500"/>
          </a:xfrm>
          <a:prstGeom prst="rect">
            <a:avLst/>
          </a:prstGeom>
          <a:noFill/>
        </p:spPr>
      </p:pic>
      <p:pic>
        <p:nvPicPr>
          <p:cNvPr id="30726" name="Picture 6" descr="logo.png (200×193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861048"/>
            <a:ext cx="1905000" cy="1838325"/>
          </a:xfrm>
          <a:prstGeom prst="rect">
            <a:avLst/>
          </a:prstGeom>
          <a:noFill/>
        </p:spPr>
      </p:pic>
      <p:pic>
        <p:nvPicPr>
          <p:cNvPr id="30728" name="Picture 8" descr="http://www.planetarium.edu.pl/img/napi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5949280"/>
            <a:ext cx="3457575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Jak pracuję z uczniem utalentowanym?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9792" y="1196752"/>
            <a:ext cx="41284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504" y="3307481"/>
            <a:ext cx="4386496" cy="328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437112"/>
            <a:ext cx="32289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871</TotalTime>
  <Words>306</Words>
  <Application>Microsoft Office PowerPoint</Application>
  <PresentationFormat>Pokaz na ekranie (4:3)</PresentationFormat>
  <Paragraphs>89</Paragraphs>
  <Slides>20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Kapitał</vt:lpstr>
      <vt:lpstr>Jak pomagać talentom ?</vt:lpstr>
      <vt:lpstr>Definicja ucznia utalentowanego</vt:lpstr>
      <vt:lpstr>Definicja ucznia utalentowanego</vt:lpstr>
      <vt:lpstr>Definicja ucznia utalentowanego</vt:lpstr>
      <vt:lpstr>Jak pomagać talentom?</vt:lpstr>
      <vt:lpstr>Nie zgub talentu</vt:lpstr>
      <vt:lpstr>Jak pracuję z uczniem utalentowanym?</vt:lpstr>
      <vt:lpstr>Jak pracuję z uczniem utalentowanym?</vt:lpstr>
      <vt:lpstr>Jak pracuję z uczniem utalentowanym?</vt:lpstr>
      <vt:lpstr>Jak pracuję z uczniem utalentowanym?</vt:lpstr>
      <vt:lpstr>Jak pracuję z uczniem utalentowanym?</vt:lpstr>
      <vt:lpstr>Jak pracuję z uczniem utalentowanym?</vt:lpstr>
      <vt:lpstr>Wyniki</vt:lpstr>
      <vt:lpstr>Dalsze losy talentów</vt:lpstr>
      <vt:lpstr>Dalsze losy talentów</vt:lpstr>
      <vt:lpstr>Klub szkolny – kuźnia artystów</vt:lpstr>
      <vt:lpstr>Talenty informatyczne</vt:lpstr>
      <vt:lpstr>  Podsumowanie</vt:lpstr>
      <vt:lpstr>Jak pomagać talentom?</vt:lpstr>
      <vt:lpstr>Dziękuję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pomagać talentom</dc:title>
  <dc:creator>Mira</dc:creator>
  <cp:lastModifiedBy>Mira</cp:lastModifiedBy>
  <cp:revision>138</cp:revision>
  <dcterms:created xsi:type="dcterms:W3CDTF">2018-02-06T11:56:32Z</dcterms:created>
  <dcterms:modified xsi:type="dcterms:W3CDTF">2018-03-02T19:17:10Z</dcterms:modified>
</cp:coreProperties>
</file>